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79"/>
  </p:notesMasterIdLst>
  <p:handoutMasterIdLst>
    <p:handoutMasterId r:id="rId180"/>
  </p:handoutMasterIdLst>
  <p:sldIdLst>
    <p:sldId id="389" r:id="rId2"/>
    <p:sldId id="390" r:id="rId3"/>
    <p:sldId id="391" r:id="rId4"/>
    <p:sldId id="324" r:id="rId5"/>
    <p:sldId id="325" r:id="rId6"/>
    <p:sldId id="326" r:id="rId7"/>
    <p:sldId id="327" r:id="rId8"/>
    <p:sldId id="329" r:id="rId9"/>
    <p:sldId id="330" r:id="rId10"/>
    <p:sldId id="331" r:id="rId11"/>
    <p:sldId id="332" r:id="rId12"/>
    <p:sldId id="387" r:id="rId13"/>
    <p:sldId id="333" r:id="rId14"/>
    <p:sldId id="335" r:id="rId15"/>
    <p:sldId id="334" r:id="rId16"/>
    <p:sldId id="336" r:id="rId17"/>
    <p:sldId id="337" r:id="rId18"/>
    <p:sldId id="338" r:id="rId19"/>
    <p:sldId id="339" r:id="rId20"/>
    <p:sldId id="340" r:id="rId21"/>
    <p:sldId id="341" r:id="rId22"/>
    <p:sldId id="346" r:id="rId23"/>
    <p:sldId id="343" r:id="rId24"/>
    <p:sldId id="344" r:id="rId25"/>
    <p:sldId id="377" r:id="rId26"/>
    <p:sldId id="268" r:id="rId27"/>
    <p:sldId id="345" r:id="rId28"/>
    <p:sldId id="347" r:id="rId29"/>
    <p:sldId id="348" r:id="rId30"/>
    <p:sldId id="349" r:id="rId31"/>
    <p:sldId id="350" r:id="rId32"/>
    <p:sldId id="351" r:id="rId33"/>
    <p:sldId id="352" r:id="rId34"/>
    <p:sldId id="353" r:id="rId35"/>
    <p:sldId id="354" r:id="rId36"/>
    <p:sldId id="388" r:id="rId37"/>
    <p:sldId id="356" r:id="rId38"/>
    <p:sldId id="379" r:id="rId39"/>
    <p:sldId id="358" r:id="rId40"/>
    <p:sldId id="380" r:id="rId41"/>
    <p:sldId id="359" r:id="rId42"/>
    <p:sldId id="360" r:id="rId43"/>
    <p:sldId id="361" r:id="rId44"/>
    <p:sldId id="362" r:id="rId45"/>
    <p:sldId id="363" r:id="rId46"/>
    <p:sldId id="364" r:id="rId47"/>
    <p:sldId id="383" r:id="rId48"/>
    <p:sldId id="365" r:id="rId49"/>
    <p:sldId id="366" r:id="rId50"/>
    <p:sldId id="367" r:id="rId51"/>
    <p:sldId id="384" r:id="rId52"/>
    <p:sldId id="381" r:id="rId53"/>
    <p:sldId id="368" r:id="rId54"/>
    <p:sldId id="382" r:id="rId55"/>
    <p:sldId id="265" r:id="rId56"/>
    <p:sldId id="369" r:id="rId57"/>
    <p:sldId id="267" r:id="rId58"/>
    <p:sldId id="370" r:id="rId59"/>
    <p:sldId id="270" r:id="rId60"/>
    <p:sldId id="272" r:id="rId61"/>
    <p:sldId id="273" r:id="rId62"/>
    <p:sldId id="392" r:id="rId63"/>
    <p:sldId id="393" r:id="rId64"/>
    <p:sldId id="394" r:id="rId65"/>
    <p:sldId id="395" r:id="rId66"/>
    <p:sldId id="396" r:id="rId67"/>
    <p:sldId id="397" r:id="rId68"/>
    <p:sldId id="398" r:id="rId69"/>
    <p:sldId id="399" r:id="rId70"/>
    <p:sldId id="400" r:id="rId71"/>
    <p:sldId id="401" r:id="rId72"/>
    <p:sldId id="402" r:id="rId73"/>
    <p:sldId id="403" r:id="rId74"/>
    <p:sldId id="404" r:id="rId75"/>
    <p:sldId id="405" r:id="rId76"/>
    <p:sldId id="406" r:id="rId77"/>
    <p:sldId id="407" r:id="rId78"/>
    <p:sldId id="408" r:id="rId79"/>
    <p:sldId id="409" r:id="rId80"/>
    <p:sldId id="410" r:id="rId81"/>
    <p:sldId id="411" r:id="rId82"/>
    <p:sldId id="412" r:id="rId83"/>
    <p:sldId id="413" r:id="rId84"/>
    <p:sldId id="414" r:id="rId85"/>
    <p:sldId id="415" r:id="rId86"/>
    <p:sldId id="416" r:id="rId87"/>
    <p:sldId id="417" r:id="rId88"/>
    <p:sldId id="418" r:id="rId89"/>
    <p:sldId id="419" r:id="rId90"/>
    <p:sldId id="420" r:id="rId91"/>
    <p:sldId id="421" r:id="rId92"/>
    <p:sldId id="422" r:id="rId93"/>
    <p:sldId id="423" r:id="rId94"/>
    <p:sldId id="424" r:id="rId95"/>
    <p:sldId id="425" r:id="rId96"/>
    <p:sldId id="426" r:id="rId97"/>
    <p:sldId id="427" r:id="rId98"/>
    <p:sldId id="428" r:id="rId99"/>
    <p:sldId id="429" r:id="rId100"/>
    <p:sldId id="430" r:id="rId101"/>
    <p:sldId id="431" r:id="rId102"/>
    <p:sldId id="432" r:id="rId103"/>
    <p:sldId id="433" r:id="rId104"/>
    <p:sldId id="434" r:id="rId105"/>
    <p:sldId id="435" r:id="rId106"/>
    <p:sldId id="436" r:id="rId107"/>
    <p:sldId id="437" r:id="rId108"/>
    <p:sldId id="438" r:id="rId109"/>
    <p:sldId id="439" r:id="rId110"/>
    <p:sldId id="440" r:id="rId111"/>
    <p:sldId id="441" r:id="rId112"/>
    <p:sldId id="442" r:id="rId113"/>
    <p:sldId id="443" r:id="rId114"/>
    <p:sldId id="444" r:id="rId115"/>
    <p:sldId id="445" r:id="rId116"/>
    <p:sldId id="446" r:id="rId117"/>
    <p:sldId id="447" r:id="rId118"/>
    <p:sldId id="448" r:id="rId119"/>
    <p:sldId id="449" r:id="rId120"/>
    <p:sldId id="450" r:id="rId121"/>
    <p:sldId id="451" r:id="rId122"/>
    <p:sldId id="452" r:id="rId123"/>
    <p:sldId id="453" r:id="rId124"/>
    <p:sldId id="454" r:id="rId125"/>
    <p:sldId id="455" r:id="rId126"/>
    <p:sldId id="456" r:id="rId127"/>
    <p:sldId id="457" r:id="rId128"/>
    <p:sldId id="458" r:id="rId129"/>
    <p:sldId id="459" r:id="rId130"/>
    <p:sldId id="460" r:id="rId131"/>
    <p:sldId id="461" r:id="rId132"/>
    <p:sldId id="462" r:id="rId133"/>
    <p:sldId id="463" r:id="rId134"/>
    <p:sldId id="464" r:id="rId135"/>
    <p:sldId id="465" r:id="rId136"/>
    <p:sldId id="466" r:id="rId137"/>
    <p:sldId id="467" r:id="rId138"/>
    <p:sldId id="468" r:id="rId139"/>
    <p:sldId id="469" r:id="rId140"/>
    <p:sldId id="470" r:id="rId141"/>
    <p:sldId id="471" r:id="rId142"/>
    <p:sldId id="472" r:id="rId143"/>
    <p:sldId id="473" r:id="rId144"/>
    <p:sldId id="474" r:id="rId145"/>
    <p:sldId id="475" r:id="rId146"/>
    <p:sldId id="476" r:id="rId147"/>
    <p:sldId id="477" r:id="rId148"/>
    <p:sldId id="478" r:id="rId149"/>
    <p:sldId id="479" r:id="rId150"/>
    <p:sldId id="480" r:id="rId151"/>
    <p:sldId id="481" r:id="rId152"/>
    <p:sldId id="482" r:id="rId153"/>
    <p:sldId id="483" r:id="rId154"/>
    <p:sldId id="484" r:id="rId155"/>
    <p:sldId id="485" r:id="rId156"/>
    <p:sldId id="486" r:id="rId157"/>
    <p:sldId id="487" r:id="rId158"/>
    <p:sldId id="488" r:id="rId159"/>
    <p:sldId id="489" r:id="rId160"/>
    <p:sldId id="490" r:id="rId161"/>
    <p:sldId id="491" r:id="rId162"/>
    <p:sldId id="492" r:id="rId163"/>
    <p:sldId id="493" r:id="rId164"/>
    <p:sldId id="494" r:id="rId165"/>
    <p:sldId id="495" r:id="rId166"/>
    <p:sldId id="496" r:id="rId167"/>
    <p:sldId id="497" r:id="rId168"/>
    <p:sldId id="498" r:id="rId169"/>
    <p:sldId id="499" r:id="rId170"/>
    <p:sldId id="500" r:id="rId171"/>
    <p:sldId id="501" r:id="rId172"/>
    <p:sldId id="502" r:id="rId173"/>
    <p:sldId id="503" r:id="rId174"/>
    <p:sldId id="504" r:id="rId175"/>
    <p:sldId id="505" r:id="rId176"/>
    <p:sldId id="506" r:id="rId177"/>
    <p:sldId id="507" r:id="rId178"/>
  </p:sldIdLst>
  <p:sldSz cx="9144000" cy="6858000" type="screen4x3"/>
  <p:notesSz cx="6669088"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18" autoAdjust="0"/>
    <p:restoredTop sz="77029" autoAdjust="0"/>
  </p:normalViewPr>
  <p:slideViewPr>
    <p:cSldViewPr>
      <p:cViewPr varScale="1">
        <p:scale>
          <a:sx n="56" d="100"/>
          <a:sy n="56" d="100"/>
        </p:scale>
        <p:origin x="156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3778851"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3778851"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3778851"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667208" y="4715911"/>
            <a:ext cx="5334672" cy="4466819"/>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3778851"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AAA</a:t>
            </a:r>
            <a:r>
              <a:rPr lang="en-US" dirty="0" smtClean="0"/>
              <a:t> – Acronym</a:t>
            </a:r>
            <a:r>
              <a:rPr lang="en-US" baseline="0" dirty="0" smtClean="0"/>
              <a:t> for </a:t>
            </a:r>
            <a:r>
              <a:rPr lang="en-US" sz="1200" b="0" i="0" kern="1200" dirty="0" smtClean="0">
                <a:solidFill>
                  <a:schemeClr val="tx1"/>
                </a:solidFill>
                <a:effectLst/>
                <a:latin typeface="Arial" charset="0"/>
                <a:ea typeface="ヒラギノ角ゴ Pro W3" pitchFamily="-111" charset="-128"/>
                <a:cs typeface="ヒラギノ角ゴ Pro W3" pitchFamily="-111" charset="-128"/>
              </a:rPr>
              <a:t>authentication, authorization, and accounting (AAA). They are t</a:t>
            </a:r>
            <a:r>
              <a:rPr lang="en-US" sz="1200" i="0" kern="1200" dirty="0" smtClean="0">
                <a:solidFill>
                  <a:schemeClr val="tx1"/>
                </a:solidFill>
                <a:effectLst/>
                <a:latin typeface="Arial" charset="0"/>
                <a:ea typeface="ヒラギノ角ゴ Pro W3" pitchFamily="-111" charset="-128"/>
                <a:cs typeface="ヒラギノ角ゴ Pro W3" pitchFamily="-111" charset="-128"/>
              </a:rPr>
              <a:t>hree common functions performed upon system login. Authentication and authorization almost always occur, with accounting being somewhat less common.</a:t>
            </a:r>
            <a:endParaRPr lang="en-US" dirty="0" smtClean="0"/>
          </a:p>
          <a:p>
            <a:r>
              <a:rPr lang="en-US" u="sng" dirty="0" smtClean="0"/>
              <a:t>Access control </a:t>
            </a:r>
            <a:r>
              <a:rPr lang="en-US" dirty="0" smtClean="0"/>
              <a:t>– Mechanism or method</a:t>
            </a:r>
            <a:r>
              <a:rPr lang="en-US" baseline="0" dirty="0" smtClean="0"/>
              <a:t> </a:t>
            </a:r>
            <a:r>
              <a:rPr lang="en-US" dirty="0" smtClean="0"/>
              <a:t>used to determine what access permissions subjects (such as users) have for specific objects (such as files).</a:t>
            </a:r>
          </a:p>
          <a:p>
            <a:r>
              <a:rPr lang="en-US" u="sng" dirty="0" smtClean="0"/>
              <a:t>Access control list (ACL)</a:t>
            </a:r>
            <a:r>
              <a:rPr lang="en-US" dirty="0" smtClean="0"/>
              <a:t> – A list associated with an object (such as a file) that identifies what level of access each subject (such as a user) has—what they can do to</a:t>
            </a:r>
            <a:r>
              <a:rPr lang="en-US" baseline="0" dirty="0" smtClean="0"/>
              <a:t> </a:t>
            </a:r>
            <a:r>
              <a:rPr lang="en-US" dirty="0" smtClean="0"/>
              <a:t>the object (such as read, write, or execute).</a:t>
            </a:r>
          </a:p>
          <a:p>
            <a:r>
              <a:rPr lang="en-US" u="sng" dirty="0" smtClean="0"/>
              <a:t>Accounting</a:t>
            </a:r>
            <a:r>
              <a:rPr lang="en-US" dirty="0" smtClean="0"/>
              <a:t> – The collection of billing and other detail records. </a:t>
            </a:r>
          </a:p>
          <a:p>
            <a:r>
              <a:rPr lang="en-US" u="sng" dirty="0" smtClean="0"/>
              <a:t>Administrator</a:t>
            </a:r>
            <a:r>
              <a:rPr lang="en-US" dirty="0" smtClean="0"/>
              <a:t> – A superuser account under the Windows operating system.</a:t>
            </a:r>
          </a:p>
          <a:p>
            <a:r>
              <a:rPr lang="en-US" u="sng" dirty="0" smtClean="0"/>
              <a:t>Attribute-based access control (ABAC)</a:t>
            </a:r>
            <a:r>
              <a:rPr lang="en-US" dirty="0" smtClean="0"/>
              <a:t> – An access control model built around a set of rules built upon specific attributes.</a:t>
            </a:r>
          </a:p>
          <a:p>
            <a:r>
              <a:rPr lang="en-US" u="sng" dirty="0" smtClean="0"/>
              <a:t>Authentication</a:t>
            </a:r>
            <a:r>
              <a:rPr lang="en-US" dirty="0" smtClean="0"/>
              <a:t> – The process by which a subject’s (such as a user’s) identity is verified.</a:t>
            </a:r>
          </a:p>
          <a:p>
            <a:r>
              <a:rPr lang="en-US" u="sng" dirty="0" smtClean="0"/>
              <a:t>Authentication Header (AH)</a:t>
            </a:r>
            <a:r>
              <a:rPr lang="en-US" dirty="0" smtClean="0"/>
              <a:t> – A portion of the IPsec security protocol that provides authentication services and replay-detection ability. AH can be used either by itself or with Encapsulating Security Payload (ESP). Refer to RFC 2402.</a:t>
            </a:r>
          </a:p>
          <a:p>
            <a:r>
              <a:rPr lang="en-US" u="sng" dirty="0" smtClean="0"/>
              <a:t>Authentication server (AS)</a:t>
            </a:r>
            <a:r>
              <a:rPr lang="en-US" dirty="0" smtClean="0"/>
              <a:t> – A server used to perform authentication tasks.</a:t>
            </a:r>
          </a:p>
          <a:p>
            <a:r>
              <a:rPr lang="en-US" u="sng" dirty="0" smtClean="0"/>
              <a:t>Authorization</a:t>
            </a:r>
            <a:r>
              <a:rPr lang="en-US" dirty="0" smtClean="0"/>
              <a:t> – The function of determining what is permitted for an authorized user.</a:t>
            </a:r>
          </a:p>
          <a:p>
            <a:r>
              <a:rPr lang="en-US" u="sng" dirty="0" smtClean="0"/>
              <a:t>Content protection</a:t>
            </a:r>
            <a:r>
              <a:rPr lang="en-US" dirty="0" smtClean="0"/>
              <a:t> – The protection of the header and data portion of a user datagram.</a:t>
            </a:r>
          </a:p>
          <a:p>
            <a:r>
              <a:rPr lang="en-US" u="sng" dirty="0" smtClean="0"/>
              <a:t>Context protection</a:t>
            </a:r>
            <a:r>
              <a:rPr lang="en-US" dirty="0" smtClean="0"/>
              <a:t> – The protection of the header of a user datagram.</a:t>
            </a:r>
          </a:p>
          <a:p>
            <a:r>
              <a:rPr lang="en-US" u="sng" dirty="0" smtClean="0"/>
              <a:t>Discretionary access control (DAC)</a:t>
            </a:r>
            <a:r>
              <a:rPr lang="en-US" dirty="0" smtClean="0"/>
              <a:t> – An access control mechanism in which the owner of an object (such as a file) can decide which other subjects (such as other users) may have access to the object, and what access (read, write, execute) these objects can have.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a:t>
            </a:fld>
            <a:endParaRPr lang="en-US" altLang="en-US" dirty="0"/>
          </a:p>
        </p:txBody>
      </p:sp>
    </p:spTree>
    <p:extLst>
      <p:ext uri="{BB962C8B-B14F-4D97-AF65-F5344CB8AC3E}">
        <p14:creationId xmlns:p14="http://schemas.microsoft.com/office/powerpoint/2010/main" val="2561956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a:t>
            </a:fld>
            <a:endParaRPr lang="en-US" altLang="en-US" dirty="0"/>
          </a:p>
        </p:txBody>
      </p:sp>
    </p:spTree>
    <p:extLst>
      <p:ext uri="{BB962C8B-B14F-4D97-AF65-F5344CB8AC3E}">
        <p14:creationId xmlns:p14="http://schemas.microsoft.com/office/powerpoint/2010/main" val="278610402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primary vulnerability associated with many of these methods of remote access is the passing of critical data in cleartext. Plaintext passing of passwords provides no security if the password is sniffed, and sniffers are easy to use on a network. Even plaintext passing of user IDs gives away information that can be correlated and possibly used by an attacker. Plaintext credential passing is one of the fundamental flaws with Telnet and is why SSH was developed. This is also one of the flaws with RADIUS and TACACS+, as they have a segment</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unprotected. There are methods for overcoming these limitations, although they require discipline and understanding in setting up a system.</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strength of the encryption algorithm is also a concern. Should a specific algorithm or method prove to be vulnerable, services that rely solely on it are also vulnerable. To get around this dependency, many of the protocols allow numerous encryption methods, so that should one prove vulnerable, a shift to</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another restores security.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As with any software implementation, there always exists the possibility that a bug could open the system to attack. Bugs have been corrected in most software packages to close holes that made systems vulnerable, and remote access functionality is no exception. This is not a Microsoft-only phenomenon, as one might believe from the popular press. Critical flaws have been found in almost every product, from open system implementations such as OpenSSH to proprietary systems such as Cisco IOS. The important issue is not the presence of software bugs, for as software continues to become more complex, this is an unavoidable issue. The true key is vendor responsiveness to fixing the bugs once they are discovered, and the major players, such as Cisco and Microsoft, have been very responsive in this area.</a:t>
            </a: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D3478DB-5E50-41C3-85DE-19A75BA2B0F0}" type="slidenum">
              <a:rPr lang="en-US" altLang="en-US" smtClean="0"/>
              <a:pPr eaLnBrk="1" hangingPunct="1"/>
              <a:t>110</a:t>
            </a:fld>
            <a:endParaRPr lang="en-US" altLang="en-US" dirty="0" smtClean="0"/>
          </a:p>
        </p:txBody>
      </p:sp>
    </p:spTree>
    <p:extLst>
      <p:ext uri="{BB962C8B-B14F-4D97-AF65-F5344CB8AC3E}">
        <p14:creationId xmlns:p14="http://schemas.microsoft.com/office/powerpoint/2010/main" val="32289033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Analysis engine</a:t>
            </a:r>
            <a:r>
              <a:rPr lang="en-US" dirty="0" smtClean="0"/>
              <a:t> – Examines the collected network traffic and compares it to known patterns of suspicious or malicious activity stored in the signature database. The analysis engine is the “brains” of the IDS.</a:t>
            </a:r>
          </a:p>
          <a:p>
            <a:r>
              <a:rPr lang="en-US" u="sng" dirty="0" smtClean="0"/>
              <a:t>Anomaly detection model</a:t>
            </a:r>
            <a:r>
              <a:rPr lang="en-US" dirty="0" smtClean="0"/>
              <a:t> – An IDS model where the IDS must know what “normal” behavior on the host or network being protected really is. Once the “normal” behavior baseline is established, the IDS can then go to work identifying deviations from the</a:t>
            </a:r>
            <a:r>
              <a:rPr lang="en-US" baseline="0" dirty="0" smtClean="0"/>
              <a:t> </a:t>
            </a:r>
            <a:r>
              <a:rPr lang="en-US" dirty="0" smtClean="0"/>
              <a:t>norm, which are further scrutinized to determine whether or not that activity is malicious.</a:t>
            </a:r>
          </a:p>
          <a:p>
            <a:r>
              <a:rPr lang="en-US" u="sng" dirty="0" smtClean="0"/>
              <a:t>Banner grabbing</a:t>
            </a:r>
            <a:r>
              <a:rPr lang="en-US" dirty="0" smtClean="0"/>
              <a:t> – A technique used to gather information from a service that publicizes information via a banner.</a:t>
            </a:r>
          </a:p>
          <a:p>
            <a:r>
              <a:rPr lang="en-US" u="sng" dirty="0" smtClean="0"/>
              <a:t>Content-based signature</a:t>
            </a:r>
            <a:r>
              <a:rPr lang="en-US" dirty="0" smtClean="0"/>
              <a:t> – Signatures that are designed to examine the content of such things as network packets or log entries. Content-based signatures are typically easy to build and look for simple things, such as a certain string of characters or a certain flag set in a TCP packet.</a:t>
            </a:r>
          </a:p>
          <a:p>
            <a:r>
              <a:rPr lang="en-US" u="sng" dirty="0" smtClean="0"/>
              <a:t>Context-based signature</a:t>
            </a:r>
            <a:r>
              <a:rPr lang="en-US" dirty="0" smtClean="0"/>
              <a:t> – Signatures that are designed to match large patterns of activity and examine how certain types of activity fit into the other activities going on around them. Context signatures generally address the question: How does this event compare to other events that have already happened or might happen in the near future? Context-based signatures are more difficult to analyze and take more resources to match, as the IDS must be able to “remember” past events to match certain context signatures.</a:t>
            </a:r>
          </a:p>
          <a:p>
            <a:r>
              <a:rPr lang="en-US" u="sng" dirty="0" smtClean="0"/>
              <a:t>Digital sandbox</a:t>
            </a:r>
            <a:r>
              <a:rPr lang="en-US" baseline="0" dirty="0" smtClean="0"/>
              <a:t> – The isolation of a program and its supporting elements from common operating system functions.</a:t>
            </a:r>
            <a:endParaRPr lang="en-US" dirty="0" smtClean="0"/>
          </a:p>
          <a:p>
            <a:r>
              <a:rPr lang="en-US" u="sng" dirty="0" smtClean="0"/>
              <a:t>False negative</a:t>
            </a:r>
            <a:r>
              <a:rPr lang="en-US" dirty="0" smtClean="0"/>
              <a:t> – Term used when a system makes an error and misses reporting the existence of an item that should have been detected.</a:t>
            </a:r>
          </a:p>
          <a:p>
            <a:r>
              <a:rPr lang="en-US" u="sng" dirty="0" smtClean="0"/>
              <a:t>False positive</a:t>
            </a:r>
            <a:r>
              <a:rPr lang="en-US" dirty="0" smtClean="0"/>
              <a:t> – Term used when a security system makes an error and incorrectly reports the existence of a searched-for object. Examples include an intrusion detection system that misidentifies benign traffic as hostile, an antivirus program that reports the existence of a virus in software that actually is not infected, or a biometric system that allows access to a system to an unauthorized individual.</a:t>
            </a:r>
          </a:p>
          <a:p>
            <a:r>
              <a:rPr lang="en-US" u="sng" dirty="0" smtClean="0"/>
              <a:t>Honeynet</a:t>
            </a:r>
            <a:r>
              <a:rPr lang="en-US" dirty="0" smtClean="0"/>
              <a:t> – A network version of a honeypot, or a set of honeypots networked together.</a:t>
            </a:r>
          </a:p>
          <a:p>
            <a:r>
              <a:rPr lang="en-US" u="sng" dirty="0" smtClean="0"/>
              <a:t>Honeypot</a:t>
            </a:r>
            <a:r>
              <a:rPr lang="en-US" dirty="0" smtClean="0"/>
              <a:t> – A computer system or portion of a network that has been set up to attract potential intruders, in the hope that they will leave the other systems alone. Since there are no legitimate users of this system, any attempt to access it is an indication of unauthorized activity and provides an easy mechanism to spot attacks.</a:t>
            </a:r>
          </a:p>
          <a:p>
            <a:r>
              <a:rPr lang="en-US" u="sng" dirty="0" smtClean="0"/>
              <a:t>Host-based IDS (HIDS)</a:t>
            </a:r>
            <a:r>
              <a:rPr lang="en-US" dirty="0" smtClean="0"/>
              <a:t> – A system that looks for computer intrusions by monitoring activity on one or more individual PCs or servers.</a:t>
            </a:r>
          </a:p>
          <a:p>
            <a:r>
              <a:rPr lang="en-US" u="sng" dirty="0" smtClean="0"/>
              <a:t>Intrusion detection system (IDS)</a:t>
            </a:r>
            <a:r>
              <a:rPr lang="en-US" dirty="0" smtClean="0"/>
              <a:t> – A system to identify suspicious, malicious, or undesirable activity that indicates a breach in computer security.</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112</a:t>
            </a:fld>
            <a:endParaRPr lang="en-US" altLang="en-US" dirty="0"/>
          </a:p>
        </p:txBody>
      </p:sp>
    </p:spTree>
    <p:extLst>
      <p:ext uri="{BB962C8B-B14F-4D97-AF65-F5344CB8AC3E}">
        <p14:creationId xmlns:p14="http://schemas.microsoft.com/office/powerpoint/2010/main" val="299398814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Intrusion prevention system (IPS)</a:t>
            </a:r>
            <a:r>
              <a:rPr lang="en-US" u="none" dirty="0" smtClean="0"/>
              <a:t> – A system to identify suspicious, malicious, or undesirable activity that indicates a breach in computer security and respond automatically without specific</a:t>
            </a:r>
            <a:r>
              <a:rPr lang="en-US" u="none" baseline="0" dirty="0" smtClean="0"/>
              <a:t> </a:t>
            </a:r>
            <a:r>
              <a:rPr lang="en-US" u="none" dirty="0" smtClean="0"/>
              <a:t>human interaction.</a:t>
            </a:r>
          </a:p>
          <a:p>
            <a:r>
              <a:rPr lang="en-US" u="sng" dirty="0" smtClean="0"/>
              <a:t>Misuse detection model</a:t>
            </a:r>
            <a:r>
              <a:rPr lang="en-US" u="none" dirty="0" smtClean="0"/>
              <a:t> – An IDS model where the IDS looks for suspicious activity or activity that violates specific policies and then reacts as it has been programmed to do. This reaction can be an alarm, e-mail, router reconfiguration, or TCP reset message.</a:t>
            </a:r>
            <a:r>
              <a:rPr lang="en-US" dirty="0" smtClean="0"/>
              <a:t/>
            </a:r>
            <a:br>
              <a:rPr lang="en-US" dirty="0" smtClean="0"/>
            </a:br>
            <a:r>
              <a:rPr lang="en-US" u="sng" dirty="0" smtClean="0"/>
              <a:t>Network tap</a:t>
            </a:r>
            <a:r>
              <a:rPr lang="en-US" u="none" dirty="0" smtClean="0"/>
              <a:t> – A connection to a network that allows sampling, duplication, and collection of traffic.</a:t>
            </a:r>
            <a:r>
              <a:rPr lang="en-US" dirty="0" smtClean="0"/>
              <a:t/>
            </a:r>
            <a:br>
              <a:rPr lang="en-US" dirty="0" smtClean="0"/>
            </a:br>
            <a:r>
              <a:rPr lang="en-US" u="sng" dirty="0" smtClean="0"/>
              <a:t>Network-based IDS (NIDS)</a:t>
            </a:r>
            <a:r>
              <a:rPr lang="en-US" dirty="0" smtClean="0"/>
              <a:t> – A system for examining network traffic to identify suspicious, malicious, or undesirable behavior.</a:t>
            </a:r>
          </a:p>
          <a:p>
            <a:r>
              <a:rPr lang="en-US" u="sng" dirty="0" smtClean="0"/>
              <a:t>Perimeter security</a:t>
            </a:r>
            <a:r>
              <a:rPr lang="en-US" dirty="0" smtClean="0"/>
              <a:t> – A technique where more and more companies operate their computer security like a castle or military base, with attention and effort focused on securing and controlling the ways in and out—the idea being that if you could restrict and control access at the perimeter, you didn’t have to worry as much about activity inside the organization.</a:t>
            </a:r>
            <a:br>
              <a:rPr lang="en-US" dirty="0" smtClean="0"/>
            </a:br>
            <a:r>
              <a:rPr lang="en-US" u="sng" dirty="0" smtClean="0"/>
              <a:t>Port mirroring</a:t>
            </a:r>
            <a:r>
              <a:rPr lang="en-US" u="none" dirty="0" smtClean="0"/>
              <a:t> – A</a:t>
            </a:r>
            <a:r>
              <a:rPr lang="en-US" u="none" baseline="0" dirty="0" smtClean="0"/>
              <a:t> technique where a mirrored port will see all the traffic passing through the switch or through a specific VLAN(s), or all the traffic passing through other specific switch ports. The network traffic is essentially copied (or mirrored) to a specific port, which can then support a protocol analyzer.</a:t>
            </a:r>
            <a:endParaRPr lang="en-US" u="none" dirty="0" smtClean="0"/>
          </a:p>
          <a:p>
            <a:r>
              <a:rPr lang="en-US" u="sng" dirty="0" smtClean="0"/>
              <a:t>Protocol analyzer</a:t>
            </a:r>
            <a:r>
              <a:rPr lang="en-US" dirty="0" smtClean="0"/>
              <a:t> – A tool used by network personnel to identify packets and header information during network transit. The primary use is in troubleshooting network communication issues.</a:t>
            </a:r>
          </a:p>
          <a:p>
            <a:r>
              <a:rPr lang="en-US" u="sng" dirty="0" smtClean="0"/>
              <a:t>Signature database</a:t>
            </a:r>
            <a:r>
              <a:rPr lang="en-US" dirty="0" smtClean="0"/>
              <a:t> – A collection of activity patterns that have already been identified and categorized and that typically indicate suspicious or malicious activity.</a:t>
            </a:r>
          </a:p>
          <a:p>
            <a:r>
              <a:rPr lang="en-US" u="sng" dirty="0" smtClean="0"/>
              <a:t>Snort</a:t>
            </a:r>
            <a:r>
              <a:rPr lang="en-US" dirty="0" smtClean="0"/>
              <a:t> – The de facto standard IDS engine since its creation in 1998. It has a large user base and set the standard for many IDS element, including rule sets and formats. Snort rules are the list of activities that Snort will alert on and provide the flexible power behind the IDS platform. Snort rule sets are updated by a large active community as well as Sourcefire Vulnerability Research Team, the company behind Snort. Snort VRT rule sets are available to subscribers and provide such elements as same-day protection for items such as Microsoft patch Tuesday vulnerabilities. These rules are moved to the open community after 30 days.</a:t>
            </a:r>
          </a:p>
          <a:p>
            <a:r>
              <a:rPr lang="en-US" u="sng" dirty="0" smtClean="0"/>
              <a:t>Suricata</a:t>
            </a:r>
            <a:r>
              <a:rPr lang="en-US" dirty="0" smtClean="0"/>
              <a:t> – An open source IDS, begun with grant money from the U.S. government and maintained by the Open Source Security</a:t>
            </a:r>
            <a:r>
              <a:rPr lang="en-US" baseline="0" dirty="0" smtClean="0"/>
              <a:t> </a:t>
            </a:r>
            <a:r>
              <a:rPr lang="en-US" dirty="0" smtClean="0"/>
              <a:t>Foundation (OSIF). Suricata has one advantage over Snort: it supports multithreading.</a:t>
            </a:r>
          </a:p>
          <a:p>
            <a:r>
              <a:rPr lang="en-US" u="sng" dirty="0" smtClean="0"/>
              <a:t>Switched Port Analyzer (SPAN)</a:t>
            </a:r>
            <a:r>
              <a:rPr lang="en-US" dirty="0" smtClean="0"/>
              <a:t> – A technology employed that can duplicate individual channels crossing a switch to another circuit. </a:t>
            </a:r>
          </a:p>
          <a:p>
            <a:r>
              <a:rPr lang="en-US" u="sng" dirty="0" smtClean="0"/>
              <a:t>Traffic collector</a:t>
            </a:r>
            <a:r>
              <a:rPr lang="en-US" baseline="0" dirty="0" smtClean="0"/>
              <a:t> – Collects activity/events for the IDS to examine. On a HIDS, this could be log files, audit logs, or traffic coming to or leaving a specific system. On a NIDS, this is typically a mechanism for copying traffic off the network link—basically functioning as a sniffer. This component is often referred to as a sensor.</a:t>
            </a:r>
            <a:endParaRPr lang="en-US" dirty="0" smtClean="0"/>
          </a:p>
          <a:p>
            <a:r>
              <a:rPr lang="en-US" u="sng" dirty="0" smtClean="0"/>
              <a:t>User interface and reporting</a:t>
            </a:r>
            <a:r>
              <a:rPr lang="en-US" u="none" baseline="0" dirty="0"/>
              <a:t> </a:t>
            </a:r>
            <a:r>
              <a:rPr lang="en-US" u="none" baseline="0" dirty="0" smtClean="0"/>
              <a:t>– Interfaces with the human element, providing alerts when appropriate and giving the user a means to interact with and operate the IDS.</a:t>
            </a:r>
            <a:endParaRPr lang="en-US" u="none"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113</a:t>
            </a:fld>
            <a:endParaRPr lang="en-US" altLang="en-US" dirty="0"/>
          </a:p>
        </p:txBody>
      </p:sp>
    </p:spTree>
    <p:extLst>
      <p:ext uri="{BB962C8B-B14F-4D97-AF65-F5344CB8AC3E}">
        <p14:creationId xmlns:p14="http://schemas.microsoft.com/office/powerpoint/2010/main" val="146751031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Most organizations use their own approaches to network security, choosing the layers that make sense for them after they weigh risks, potentials for loss, costs, and manpower requirements.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The foundation for a layered network security approach usually starts with a well-secured system, regardless of the system’s function (whether it’s a user PC or a corporate e-mail server).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A well-secured system uses up-to-date application and operating system patches, requires well-chosen passwords, runs the minimum number of services necessary, and restricts access to available services. On top of that foundation, you can add layers of protective measures such as antivirus products, firewalls, sniffers, and IDSs.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 The main purpose of an IDS is to identify suspicious or malicious activity, note activity that deviates from normal behavior, catalog and classify the activity, and, if possible, respond to the activity.</a:t>
            </a:r>
          </a:p>
          <a:p>
            <a:endParaRPr lang="en-US" altLang="en-US" dirty="0" smtClean="0">
              <a:latin typeface="Arial" pitchFamily="34" charset="0"/>
              <a:ea typeface="ヒラギノ角ゴ Pro W3" pitchFamily="-112" charset="-128"/>
            </a:endParaRP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0F31710-1198-48F1-9319-20D1211F619F}" type="slidenum">
              <a:rPr lang="en-US" altLang="en-US" smtClean="0"/>
              <a:pPr eaLnBrk="1" hangingPunct="1"/>
              <a:t>114</a:t>
            </a:fld>
            <a:endParaRPr lang="en-US" altLang="en-US" dirty="0" smtClean="0"/>
          </a:p>
        </p:txBody>
      </p:sp>
    </p:spTree>
    <p:extLst>
      <p:ext uri="{BB962C8B-B14F-4D97-AF65-F5344CB8AC3E}">
        <p14:creationId xmlns:p14="http://schemas.microsoft.com/office/powerpoint/2010/main" val="30573627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90601BB-C7AA-44D7-87FF-5531634F2302}" type="slidenum">
              <a:rPr lang="en-US" altLang="en-US" smtClean="0"/>
              <a:pPr eaLnBrk="1" hangingPunct="1"/>
              <a:t>115</a:t>
            </a:fld>
            <a:endParaRPr lang="en-US" altLang="en-US" dirty="0" smtClean="0"/>
          </a:p>
        </p:txBody>
      </p:sp>
    </p:spTree>
    <p:extLst>
      <p:ext uri="{BB962C8B-B14F-4D97-AF65-F5344CB8AC3E}">
        <p14:creationId xmlns:p14="http://schemas.microsoft.com/office/powerpoint/2010/main" val="18482150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Stalker was host-based and worked by comparing audit data to known patterns of suspicious activity. While the military and government embraced the concept, the commercial world was very slow to adopt IDS products, and it was several years before other commercial products began to emerge.</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NetRanger was designed to monitor network links and the traffic moving across the links to identify misuse as well as suspicious and malicious activity.</a:t>
            </a:r>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90601BB-C7AA-44D7-87FF-5531634F2302}" type="slidenum">
              <a:rPr lang="en-US" altLang="en-US" smtClean="0"/>
              <a:pPr eaLnBrk="1" hangingPunct="1"/>
              <a:t>116</a:t>
            </a:fld>
            <a:endParaRPr lang="en-US" altLang="en-US" dirty="0" smtClean="0"/>
          </a:p>
        </p:txBody>
      </p:sp>
    </p:spTree>
    <p:extLst>
      <p:ext uri="{BB962C8B-B14F-4D97-AF65-F5344CB8AC3E}">
        <p14:creationId xmlns:p14="http://schemas.microsoft.com/office/powerpoint/2010/main" val="420749593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17FB70A-84FF-4579-8C48-0C1C6B47EF09}" type="slidenum">
              <a:rPr lang="en-US" altLang="en-US" smtClean="0"/>
              <a:pPr eaLnBrk="1" hangingPunct="1"/>
              <a:t>117</a:t>
            </a:fld>
            <a:endParaRPr lang="en-US" altLang="en-US" dirty="0" smtClean="0"/>
          </a:p>
        </p:txBody>
      </p:sp>
    </p:spTree>
    <p:extLst>
      <p:ext uri="{BB962C8B-B14F-4D97-AF65-F5344CB8AC3E}">
        <p14:creationId xmlns:p14="http://schemas.microsoft.com/office/powerpoint/2010/main" val="20456534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Whether it is network- or host-based, an IDS typically consists of several specialized components working together, as illustrated in this figure.</a:t>
            </a:r>
            <a:r>
              <a:rPr lang="en-US" baseline="0" dirty="0" smtClean="0"/>
              <a:t> </a:t>
            </a:r>
            <a:r>
              <a:rPr lang="en-US" dirty="0" smtClean="0"/>
              <a:t>These components are often logical and software-based rather than physical and will vary slightly from vendor to vendor and product to product.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120</a:t>
            </a:fld>
            <a:endParaRPr lang="en-US" altLang="en-US" dirty="0"/>
          </a:p>
        </p:txBody>
      </p:sp>
    </p:spTree>
    <p:extLst>
      <p:ext uri="{BB962C8B-B14F-4D97-AF65-F5344CB8AC3E}">
        <p14:creationId xmlns:p14="http://schemas.microsoft.com/office/powerpoint/2010/main" val="261318456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Typically, an IDS has the following logical components:</a:t>
            </a:r>
          </a:p>
          <a:p>
            <a:pPr marL="171450" indent="-171450">
              <a:buFont typeface="Arial" panose="020B0604020202020204" pitchFamily="34" charset="0"/>
              <a:buChar char="•"/>
            </a:pPr>
            <a:r>
              <a:rPr lang="en-US" b="1" dirty="0" smtClean="0"/>
              <a:t>Traffic collector</a:t>
            </a:r>
            <a:r>
              <a:rPr lang="en-US" dirty="0" smtClean="0"/>
              <a:t> (or sensor) Collects activity/events for the IDS to examine. On a HIDS, this could be log files, audit logs, or traffic coming to or leaving a specific system. On a NIDS, this is typically a mechanism for copying traffic off the network link—basically functioning as a sniffer. This component is often referred to as a sensor.</a:t>
            </a:r>
          </a:p>
          <a:p>
            <a:pPr marL="171450" indent="-171450">
              <a:buFont typeface="Arial" panose="020B0604020202020204" pitchFamily="34" charset="0"/>
              <a:buChar char="•"/>
            </a:pPr>
            <a:r>
              <a:rPr lang="en-US" b="1" dirty="0" smtClean="0"/>
              <a:t>Analysis engine </a:t>
            </a:r>
            <a:r>
              <a:rPr lang="en-US" dirty="0" smtClean="0"/>
              <a:t>Examines the collected network traffic and compares it to known patterns of suspicious or malicious activity stored in the signature database. The analysis engine is the “brains” of the IDS.</a:t>
            </a:r>
          </a:p>
          <a:p>
            <a:pPr marL="171450" indent="-171450">
              <a:buFont typeface="Arial" panose="020B0604020202020204" pitchFamily="34" charset="0"/>
              <a:buChar char="•"/>
            </a:pPr>
            <a:r>
              <a:rPr lang="en-US" b="1" dirty="0" smtClean="0"/>
              <a:t>Signature database </a:t>
            </a:r>
            <a:r>
              <a:rPr lang="en-US" dirty="0" smtClean="0"/>
              <a:t>A collection of patterns and definitions of known suspicious or malicious activity.</a:t>
            </a:r>
          </a:p>
          <a:p>
            <a:pPr marL="171450" indent="-171450">
              <a:buFont typeface="Arial" panose="020B0604020202020204" pitchFamily="34" charset="0"/>
              <a:buChar char="•"/>
            </a:pPr>
            <a:r>
              <a:rPr lang="en-US" b="1" dirty="0" smtClean="0"/>
              <a:t>User interface and reporting</a:t>
            </a:r>
            <a:r>
              <a:rPr lang="en-US" dirty="0" smtClean="0"/>
              <a:t> Interfaces with the human element, providing alerts when appropriate and giving the user a means to interact with and operate the IDS.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In addition to the network versus host distinction, some IDS vendors will further categorize an IDS based on how it performs the detection of suspicious or malicious traffic.</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121</a:t>
            </a:fld>
            <a:endParaRPr lang="en-US" altLang="en-US" dirty="0"/>
          </a:p>
        </p:txBody>
      </p:sp>
    </p:spTree>
    <p:extLst>
      <p:ext uri="{BB962C8B-B14F-4D97-AF65-F5344CB8AC3E}">
        <p14:creationId xmlns:p14="http://schemas.microsoft.com/office/powerpoint/2010/main" val="286861325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b="1" dirty="0" smtClean="0"/>
              <a:t>anomaly detection model </a:t>
            </a:r>
            <a:r>
              <a:rPr lang="en-US" dirty="0" smtClean="0"/>
              <a:t>is the more complicated of the two. In this model, the IDS must know what “normal” behavior on the host or network being protected really is. Once the “normal” behavior baseline is established, the IDS can then go to work identifying deviations from the norm, which are further scrutinized to determine whether or not that activity is malicious. Building the profile of normal activity is usually done by the IDS, with some input from security administrators, and can take days to months. The IDS must be flexible and capable enough to account for things such as new systems, new users, movement of information resources, and other factors, but be sensitive enough to detect a</a:t>
            </a:r>
            <a:r>
              <a:rPr lang="en-US" baseline="0" dirty="0" smtClean="0"/>
              <a:t> </a:t>
            </a:r>
            <a:r>
              <a:rPr lang="en-US" dirty="0" smtClean="0"/>
              <a:t>single user illegally switching from one account to another at 3 A.M. on a Saturday.</a:t>
            </a:r>
          </a:p>
          <a:p>
            <a:endParaRPr lang="en-US" dirty="0" smtClean="0"/>
          </a:p>
          <a:p>
            <a:r>
              <a:rPr lang="en-US" dirty="0" smtClean="0"/>
              <a:t>Anomaly detection was developed to make the system capable of dealing with variations in traffic and better able to determine which activity patterns were malicious.</a:t>
            </a:r>
          </a:p>
          <a:p>
            <a:endParaRPr lang="en-US" dirty="0" smtClean="0"/>
          </a:p>
          <a:p>
            <a:r>
              <a:rPr lang="en-US" dirty="0" smtClean="0"/>
              <a:t>A perfectly functioning anomaly-based system would be able to ignore patterns from legitimate hosts and users but still identify those patterns as suspicious should they come from a potential attacker. Unfortunately, most anomaly-based systems suffer from extremely high false positives, especially during the “break-in” period while the IDS is learning the network. On the other hand, an anomaly-based system is not restricted to a specific signature set and is far more likely to identify a new exploit or attack tool that would go unnoticed by a traditional IDS.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122</a:t>
            </a:fld>
            <a:endParaRPr lang="en-US" altLang="en-US" dirty="0"/>
          </a:p>
        </p:txBody>
      </p:sp>
    </p:spTree>
    <p:extLst>
      <p:ext uri="{BB962C8B-B14F-4D97-AF65-F5344CB8AC3E}">
        <p14:creationId xmlns:p14="http://schemas.microsoft.com/office/powerpoint/2010/main" val="61779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Users management tab of the Computer Management utility on a Windows Server 2008 system. Note that several user accounts have been created on this system, each identified by a unique username.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a:t>
            </a:fld>
            <a:endParaRPr lang="en-US" altLang="en-US" dirty="0"/>
          </a:p>
        </p:txBody>
      </p:sp>
    </p:spTree>
    <p:extLst>
      <p:ext uri="{BB962C8B-B14F-4D97-AF65-F5344CB8AC3E}">
        <p14:creationId xmlns:p14="http://schemas.microsoft.com/office/powerpoint/2010/main" val="35415482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b="1" dirty="0" smtClean="0"/>
              <a:t>misuse detection model </a:t>
            </a:r>
            <a:r>
              <a:rPr lang="en-US" dirty="0" smtClean="0"/>
              <a:t>is a little simpler to implement, and therefore it’s the more popular of the two models. In a misuse detection model, the IDS looks for suspicious activity or activity that violates specific policies and then reacts as it has been programmed to do. This reaction can be an alarm, e-mail, router reconfiguration, or TCP reset message. Technically, misuse detection is the more efficient model, as it takes fewer resources to operate, does not need to learn what “normal” behavior is, and will generate an alarm whenever a pattern is successfully matched.</a:t>
            </a:r>
          </a:p>
          <a:p>
            <a:endParaRPr lang="en-US" dirty="0" smtClean="0"/>
          </a:p>
          <a:p>
            <a:r>
              <a:rPr lang="en-US" dirty="0" smtClean="0"/>
              <a:t>However, the misuse model’s greatest weakness is its reliance on a predefined signature base—any activity, malicious or otherwise, that the misuse-based IDS does not have a signature for will go undetected.</a:t>
            </a:r>
          </a:p>
          <a:p>
            <a:endParaRPr lang="en-US" dirty="0" smtClean="0"/>
          </a:p>
          <a:p>
            <a:r>
              <a:rPr lang="en-US" dirty="0" smtClean="0"/>
              <a:t>Despite that drawback and because it is easier and cheaper to implement, most commercial IDS products are based on the misuse detection model.</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123</a:t>
            </a:fld>
            <a:endParaRPr lang="en-US" altLang="en-US" dirty="0"/>
          </a:p>
        </p:txBody>
      </p:sp>
    </p:spTree>
    <p:extLst>
      <p:ext uri="{BB962C8B-B14F-4D97-AF65-F5344CB8AC3E}">
        <p14:creationId xmlns:p14="http://schemas.microsoft.com/office/powerpoint/2010/main" val="12286649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analysts break IDS models down even further into four categories depending on how the IDS operates and detects malicious traffic (the same models can also be applied to intrusion prevention systems as well—both NIPS and HIPS):</a:t>
            </a:r>
          </a:p>
          <a:p>
            <a:endParaRPr lang="en-US" dirty="0" smtClean="0"/>
          </a:p>
          <a:p>
            <a:pPr marL="171450" indent="-171450">
              <a:buFont typeface="Arial" panose="020B0604020202020204" pitchFamily="34" charset="0"/>
              <a:buChar char="•"/>
            </a:pPr>
            <a:r>
              <a:rPr lang="en-US" b="1" dirty="0" smtClean="0"/>
              <a:t>Behavior-based</a:t>
            </a:r>
            <a:r>
              <a:rPr lang="en-US" dirty="0" smtClean="0"/>
              <a:t> This model relies on a collected set of “normal behavior”: what should happen on the network and is considered “normal” or “acceptable” traffic. Behavior that does not fit into the “normal” activity categories or patterns is considered suspicious or malicious. This model can potentially detect zero-day or unpublished attacks but carries a high false positive rate as any new traffic pattern can be labeled as “suspect.”</a:t>
            </a:r>
          </a:p>
          <a:p>
            <a:pPr marL="171450" indent="-171450">
              <a:buFont typeface="Arial" panose="020B0604020202020204" pitchFamily="34" charset="0"/>
              <a:buChar char="•"/>
            </a:pPr>
            <a:r>
              <a:rPr lang="en-US" b="1" dirty="0" smtClean="0"/>
              <a:t>Signature-based</a:t>
            </a:r>
            <a:r>
              <a:rPr lang="en-US" dirty="0" smtClean="0"/>
              <a:t> This model relies on a predefined set of patterns (called signatures). The IDS has to know what behavior is considered “bad” ahead of time before it can identify and act upon suspicious or malicious traffic.</a:t>
            </a:r>
          </a:p>
          <a:p>
            <a:pPr marL="171450" indent="-171450">
              <a:buFont typeface="Arial" panose="020B0604020202020204" pitchFamily="34" charset="0"/>
              <a:buChar char="•"/>
            </a:pPr>
            <a:r>
              <a:rPr lang="en-US" b="1" dirty="0" smtClean="0"/>
              <a:t>Anomaly-based</a:t>
            </a:r>
            <a:r>
              <a:rPr lang="en-US" dirty="0" smtClean="0"/>
              <a:t> This model is essentially the same as behavior-based. The IDS is first taught what “normal” traffic looks like and then looks for deviations to those “normal” patterns.</a:t>
            </a:r>
          </a:p>
          <a:p>
            <a:pPr marL="171450" indent="-171450">
              <a:buFont typeface="Arial" panose="020B0604020202020204" pitchFamily="34" charset="0"/>
              <a:buChar char="•"/>
            </a:pPr>
            <a:r>
              <a:rPr lang="en-US" b="1" dirty="0" smtClean="0"/>
              <a:t>Heuristic</a:t>
            </a:r>
            <a:r>
              <a:rPr lang="en-US" dirty="0" smtClean="0"/>
              <a:t> This model uses artificial intelligence to detect intrusions and malicious traffic. A heuristic model is typically implemented through algorithms that help an IDS decide if a traffic pattern is malicious or not. For example, a URL containing 10 or more of the same repeating character may be considered “bad” traffic as a single signature. With a heuristic model, the IDS understands that if 10 repeating characters are bad, 11 are still bad, and 20 are even worse. This implementation of fuzzy logic allows this model to fall somewhere between signature-based and behavior-based models.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124</a:t>
            </a:fld>
            <a:endParaRPr lang="en-US" altLang="en-US" dirty="0"/>
          </a:p>
        </p:txBody>
      </p:sp>
    </p:spTree>
    <p:extLst>
      <p:ext uri="{BB962C8B-B14F-4D97-AF65-F5344CB8AC3E}">
        <p14:creationId xmlns:p14="http://schemas.microsoft.com/office/powerpoint/2010/main" val="219947580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EECF299-25F4-411A-8450-D9CC16C90527}" type="slidenum">
              <a:rPr lang="en-US" altLang="en-US" smtClean="0"/>
              <a:pPr eaLnBrk="1" hangingPunct="1"/>
              <a:t>125</a:t>
            </a:fld>
            <a:endParaRPr lang="en-US" altLang="en-US" dirty="0" smtClean="0"/>
          </a:p>
        </p:txBody>
      </p:sp>
    </p:spTree>
    <p:extLst>
      <p:ext uri="{BB962C8B-B14F-4D97-AF65-F5344CB8AC3E}">
        <p14:creationId xmlns:p14="http://schemas.microsoft.com/office/powerpoint/2010/main" val="205472623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55000" lnSpcReduction="20000"/>
          </a:bodyPr>
          <a:lstStyle/>
          <a:p>
            <a:pPr>
              <a:defRPr/>
            </a:pPr>
            <a:r>
              <a:rPr lang="en-US" b="1" dirty="0" smtClean="0"/>
              <a:t>Exam Tip:</a:t>
            </a:r>
            <a:r>
              <a:rPr lang="en-US" dirty="0" smtClean="0"/>
              <a:t> Know the differences between content-based and context-based signatures. Content-based signatures match specific content, such as a certain string or series of characters (matching the string </a:t>
            </a:r>
            <a:r>
              <a:rPr lang="en-US" i="1" dirty="0" smtClean="0"/>
              <a:t>/etc/passwd</a:t>
            </a:r>
            <a:r>
              <a:rPr lang="en-US" dirty="0" smtClean="0"/>
              <a:t> in an FTP session). Context-based signatures match a pattern of activity based on the other activity around it, such as a port scan.</a:t>
            </a:r>
          </a:p>
          <a:p>
            <a:pPr>
              <a:defRPr/>
            </a:pPr>
            <a:endParaRPr lang="en-US" i="1" u="sng" dirty="0" smtClean="0"/>
          </a:p>
          <a:p>
            <a:pP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Content-based signatures </a:t>
            </a:r>
            <a:r>
              <a:rPr lang="en-US" sz="1200" i="0" kern="1200" dirty="0" smtClean="0">
                <a:solidFill>
                  <a:schemeClr val="tx1"/>
                </a:solidFill>
                <a:effectLst/>
                <a:latin typeface="Arial" charset="0"/>
                <a:ea typeface="ヒラギノ角ゴ Pro W3" pitchFamily="-111" charset="-128"/>
                <a:cs typeface="ヒラギノ角ゴ Pro W3" pitchFamily="-111" charset="-128"/>
              </a:rPr>
              <a:t>are generally the simplest. They are designed to examine the content of such things as network packets or log entries. Content-based signatures are typically easy to build and look for simple things, such as a certain string of characters or a certain flag set in a TCP packet.</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Here are some example content-based signatures:</a:t>
            </a: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Matching the characters /</a:t>
            </a:r>
            <a:r>
              <a:rPr lang="en-US" sz="1200" i="0" kern="1200" dirty="0" smtClean="0">
                <a:solidFill>
                  <a:schemeClr val="tx1"/>
                </a:solidFill>
                <a:effectLst/>
                <a:latin typeface="Arial" charset="0"/>
                <a:ea typeface="ヒラギノ角ゴ Pro W3" pitchFamily="-111" charset="-128"/>
                <a:cs typeface="ヒラギノ角ゴ Pro W3" pitchFamily="-111" charset="-128"/>
              </a:rPr>
              <a:t>etc/passwd </a:t>
            </a:r>
            <a:r>
              <a:rPr lang="en-US" sz="1200" i="1" kern="1200" dirty="0" smtClean="0">
                <a:solidFill>
                  <a:schemeClr val="tx1"/>
                </a:solidFill>
                <a:effectLst/>
                <a:latin typeface="Arial" charset="0"/>
                <a:ea typeface="ヒラギノ角ゴ Pro W3" pitchFamily="-111" charset="-128"/>
                <a:cs typeface="ヒラギノ角ゴ Pro W3" pitchFamily="-111" charset="-128"/>
              </a:rPr>
              <a:t>in a Telnet session. </a:t>
            </a:r>
            <a:r>
              <a:rPr lang="en-US" sz="1200" i="0" kern="1200" dirty="0" smtClean="0">
                <a:solidFill>
                  <a:schemeClr val="tx1"/>
                </a:solidFill>
                <a:effectLst/>
                <a:latin typeface="Arial" charset="0"/>
                <a:ea typeface="ヒラギノ角ゴ Pro W3" pitchFamily="-111" charset="-128"/>
                <a:cs typeface="ヒラギノ角ゴ Pro W3" pitchFamily="-111" charset="-128"/>
              </a:rPr>
              <a:t>On a UNIX system, the names of valid user accounts (and sometimes the passwords for those user accounts) are stored in a file called </a:t>
            </a:r>
            <a:r>
              <a:rPr lang="en-US" sz="1200" i="1" kern="1200" dirty="0" smtClean="0">
                <a:solidFill>
                  <a:schemeClr val="tx1"/>
                </a:solidFill>
                <a:effectLst/>
                <a:latin typeface="Arial" charset="0"/>
                <a:ea typeface="ヒラギノ角ゴ Pro W3" pitchFamily="-111" charset="-128"/>
                <a:cs typeface="ヒラギノ角ゴ Pro W3" pitchFamily="-111" charset="-128"/>
              </a:rPr>
              <a:t>passwd </a:t>
            </a:r>
            <a:r>
              <a:rPr lang="en-US" sz="1200" i="0" kern="1200" dirty="0" smtClean="0">
                <a:solidFill>
                  <a:schemeClr val="tx1"/>
                </a:solidFill>
                <a:effectLst/>
                <a:latin typeface="Arial" charset="0"/>
                <a:ea typeface="ヒラギノ角ゴ Pro W3" pitchFamily="-111" charset="-128"/>
                <a:cs typeface="ヒラギノ角ゴ Pro W3" pitchFamily="-111" charset="-128"/>
              </a:rPr>
              <a:t>located in the </a:t>
            </a:r>
            <a:r>
              <a:rPr lang="en-US" sz="1200" i="1" kern="1200" dirty="0" smtClean="0">
                <a:solidFill>
                  <a:schemeClr val="tx1"/>
                </a:solidFill>
                <a:effectLst/>
                <a:latin typeface="Arial" charset="0"/>
                <a:ea typeface="ヒラギノ角ゴ Pro W3" pitchFamily="-111" charset="-128"/>
                <a:cs typeface="ヒラギノ角ゴ Pro W3" pitchFamily="-111" charset="-128"/>
              </a:rPr>
              <a:t>etc </a:t>
            </a:r>
            <a:r>
              <a:rPr lang="en-US" sz="1200" i="0" kern="1200" dirty="0" smtClean="0">
                <a:solidFill>
                  <a:schemeClr val="tx1"/>
                </a:solidFill>
                <a:effectLst/>
                <a:latin typeface="Arial" charset="0"/>
                <a:ea typeface="ヒラギノ角ゴ Pro W3" pitchFamily="-111" charset="-128"/>
                <a:cs typeface="ヒラギノ角ゴ Pro W3" pitchFamily="-111" charset="-128"/>
              </a:rPr>
              <a:t>directory.</a:t>
            </a: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Matching the characters </a:t>
            </a:r>
            <a:r>
              <a:rPr lang="en-US" sz="1200" i="0" kern="1200" dirty="0" smtClean="0">
                <a:solidFill>
                  <a:schemeClr val="tx1"/>
                </a:solidFill>
                <a:effectLst/>
                <a:latin typeface="Arial" charset="0"/>
                <a:ea typeface="ヒラギノ角ゴ Pro W3" pitchFamily="-111" charset="-128"/>
                <a:cs typeface="ヒラギノ角ゴ Pro W3" pitchFamily="-111" charset="-128"/>
              </a:rPr>
              <a:t>“to: decode” </a:t>
            </a:r>
            <a:r>
              <a:rPr lang="en-US" sz="1200" i="1" kern="1200" dirty="0" smtClean="0">
                <a:solidFill>
                  <a:schemeClr val="tx1"/>
                </a:solidFill>
                <a:effectLst/>
                <a:latin typeface="Arial" charset="0"/>
                <a:ea typeface="ヒラギノ角ゴ Pro W3" pitchFamily="-111" charset="-128"/>
                <a:cs typeface="ヒラギノ角ゴ Pro W3" pitchFamily="-111" charset="-128"/>
              </a:rPr>
              <a:t>in the header of an e-mail message. </a:t>
            </a:r>
            <a:r>
              <a:rPr lang="en-US" sz="1200" i="0" kern="1200" dirty="0" smtClean="0">
                <a:solidFill>
                  <a:schemeClr val="tx1"/>
                </a:solidFill>
                <a:effectLst/>
                <a:latin typeface="Arial" charset="0"/>
                <a:ea typeface="ヒラギノ角ゴ Pro W3" pitchFamily="-111" charset="-128"/>
                <a:cs typeface="ヒラギノ角ゴ Pro W3" pitchFamily="-111" charset="-128"/>
              </a:rPr>
              <a:t>On certain older versions of sendmail, sending an e-mail message to “decode” would cause the system to execute the contents of the e-mail</a:t>
            </a:r>
          </a:p>
          <a:p>
            <a:pPr marL="0" indent="0">
              <a:buFont typeface="Arial" panose="020B0604020202020204" pitchFamily="34" charset="0"/>
              <a:buNone/>
              <a:defRPr/>
            </a:pPr>
            <a:endParaRPr lang="en-US" sz="1200" i="0" u="sng" kern="1200" dirty="0" smtClean="0">
              <a:solidFill>
                <a:schemeClr val="tx1"/>
              </a:solidFill>
              <a:effectLst/>
              <a:latin typeface="Arial" charset="0"/>
              <a:ea typeface="ヒラギノ角ゴ Pro W3" pitchFamily="-111" charset="-128"/>
            </a:endParaRPr>
          </a:p>
          <a:p>
            <a:pPr marL="0" indent="0">
              <a:buFont typeface="Arial" panose="020B0604020202020204" pitchFamily="34" charset="0"/>
              <a:buNone/>
              <a:defRPr/>
            </a:pPr>
            <a:r>
              <a:rPr lang="en-US" b="1" i="0" u="none" dirty="0" smtClean="0"/>
              <a:t>Context-based signatures </a:t>
            </a:r>
            <a:r>
              <a:rPr lang="en-US" i="0" u="none" dirty="0" smtClean="0"/>
              <a:t>are generally more complicated, as they are designed to match large patterns of activity and examine how certain types of activity fit into the other activities going on around them. Context signatures generally address the question: How does this event compare to other events that have already happened or might happen in the near future? Context-based signatures are more difficult to analyze and take more</a:t>
            </a:r>
            <a:r>
              <a:rPr lang="en-US" i="0" u="none" baseline="0" dirty="0" smtClean="0"/>
              <a:t> </a:t>
            </a:r>
            <a:r>
              <a:rPr lang="en-US" i="0" u="none" dirty="0" smtClean="0"/>
              <a:t>resources to match, as the IDS must be able to “remember” past events to match certain context signatures. Here are some example context-based</a:t>
            </a:r>
            <a:r>
              <a:rPr lang="en-US" i="0" u="none" baseline="0" dirty="0" smtClean="0"/>
              <a:t> </a:t>
            </a:r>
            <a:r>
              <a:rPr lang="en-US" i="0" u="none" dirty="0" smtClean="0"/>
              <a:t>signatures:</a:t>
            </a:r>
          </a:p>
          <a:p>
            <a:pPr marL="0" indent="0">
              <a:buFont typeface="Arial" panose="020B0604020202020204" pitchFamily="34" charset="0"/>
              <a:buNone/>
              <a:defRPr/>
            </a:pPr>
            <a:endParaRPr lang="en-US" i="0" u="none" dirty="0" smtClean="0"/>
          </a:p>
          <a:p>
            <a:pPr marL="171450" indent="-171450">
              <a:buFont typeface="Arial" panose="020B0604020202020204" pitchFamily="34" charset="0"/>
              <a:buChar char="•"/>
              <a:defRPr/>
            </a:pPr>
            <a:r>
              <a:rPr lang="en-US" i="1" u="none" dirty="0" smtClean="0"/>
              <a:t>Match a potential intruder scanning for open web servers on a specific network</a:t>
            </a:r>
            <a:r>
              <a:rPr lang="en-US" i="0" u="none" dirty="0" smtClean="0"/>
              <a:t>. A potential intruder may use a port scanner to look for any systems accepting connections on port 80. To match this signature, the IDS must analyze all attempted connections to port 80 and then be able to determine which connection attempts are coming from the same source but are going to multiple, different destinations.</a:t>
            </a:r>
          </a:p>
          <a:p>
            <a:pPr marL="171450" indent="-171450">
              <a:buFont typeface="Arial" panose="020B0604020202020204" pitchFamily="34" charset="0"/>
              <a:buChar char="•"/>
              <a:defRPr/>
            </a:pPr>
            <a:r>
              <a:rPr lang="en-US" i="1" u="none" dirty="0" smtClean="0"/>
              <a:t>Identify a Nessus scan</a:t>
            </a:r>
            <a:r>
              <a:rPr lang="en-US" i="0" u="none" dirty="0" smtClean="0"/>
              <a:t>. Nessus is an open-source vulnerability scanner that allows security administrators (and potential attackers) to quickly examine systems for vulnerabilities. Depending on the tests chosen, Nessus typically performs the tests in a certain order, one after the other.</a:t>
            </a:r>
            <a:r>
              <a:rPr lang="en-US" i="0" u="none" baseline="0" dirty="0" smtClean="0"/>
              <a:t> </a:t>
            </a:r>
            <a:r>
              <a:rPr lang="en-US" i="0" u="none" dirty="0" smtClean="0"/>
              <a:t>To be able to determine the presence of a Nessus scan, the IDS must know which tests Nessus runs as well as the typical order in which the</a:t>
            </a:r>
            <a:r>
              <a:rPr lang="en-US" i="0" u="none" baseline="0" dirty="0" smtClean="0"/>
              <a:t> </a:t>
            </a:r>
            <a:r>
              <a:rPr lang="en-US" i="0" u="none" dirty="0" smtClean="0"/>
              <a:t>tests are run.</a:t>
            </a:r>
          </a:p>
          <a:p>
            <a:pPr marL="171450" indent="-171450">
              <a:buFont typeface="Arial" panose="020B0604020202020204" pitchFamily="34" charset="0"/>
              <a:buChar char="•"/>
              <a:defRPr/>
            </a:pPr>
            <a:r>
              <a:rPr lang="en-US" i="1" u="none" dirty="0" smtClean="0"/>
              <a:t>Identify a ping flood attack</a:t>
            </a:r>
            <a:r>
              <a:rPr lang="en-US" i="0" u="none" dirty="0" smtClean="0"/>
              <a:t>. A single ICMP packet on its own is generally regarded as harmless, certainly not worthy of an IDS signature. Yet thousands of ICMP packets coming to a single system in a short period of time can have a devastating effect on the receiving system. By flooding a system with thousands of valid ICMP packets, an attacker can keep a target system so busy it doesn’t have time to do anything else—a very effective denial-of-service attack. To identify a ping flood, the IDS must recognize each ICMP packet and keep track of how many ICMP packets different systems have received in the recent past.</a:t>
            </a:r>
          </a:p>
          <a:p>
            <a:pPr marL="0" indent="0">
              <a:buFont typeface="Arial" panose="020B0604020202020204" pitchFamily="34" charset="0"/>
              <a:buNone/>
              <a:defRPr/>
            </a:pPr>
            <a:endParaRPr lang="en-US" i="0" u="none" dirty="0" smtClean="0"/>
          </a:p>
          <a:p>
            <a:pPr marL="0" indent="0">
              <a:buFont typeface="Arial" panose="020B0604020202020204" pitchFamily="34" charset="0"/>
              <a:buNone/>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To function, the IDS must have a decent signature base with examples of known, undesirable activity that it can use when analyzing traffic or events. Any time an IDS matches current events against a signature, the IDS could be considered successful, as it has correctly matched the current event against a known signature and reacted accordingly (usually with an alarm or alert of some type).</a:t>
            </a:r>
            <a:endParaRPr lang="en-US" i="0" u="none" dirty="0" smtClean="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EECF299-25F4-411A-8450-D9CC16C90527}" type="slidenum">
              <a:rPr lang="en-US" altLang="en-US" smtClean="0"/>
              <a:pPr eaLnBrk="1" hangingPunct="1"/>
              <a:t>126</a:t>
            </a:fld>
            <a:endParaRPr lang="en-US" altLang="en-US" dirty="0" smtClean="0"/>
          </a:p>
        </p:txBody>
      </p:sp>
    </p:spTree>
    <p:extLst>
      <p:ext uri="{BB962C8B-B14F-4D97-AF65-F5344CB8AC3E}">
        <p14:creationId xmlns:p14="http://schemas.microsoft.com/office/powerpoint/2010/main" val="348732979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Viewed in its simplest form, an IDS is really just looking at activity (be it host-based or network-based) and matching it against a predefined set of patterns. When it matches activity to a specific pattern, the IDS cannot know the true intent behind that activity—whether it is benign or hostile—and therefore it can react only as it has been programmed to do. In most cases, this means generating an alert that must then be analyzed by a human who tries to determine the intent of the traffic from whatever information is available.</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Keep in mind that the IDS can only match patterns and has no ability to determine intent behind the activity, so in some ways this is an unfair label. Technically, the IDS is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functioning correctly by matching the pattern, but from a human standpoint this is not information the analyst needed to see, as it does not constitute a threat and does not require intervention.</a:t>
            </a:r>
          </a:p>
          <a:p>
            <a:pPr>
              <a:defRPr/>
            </a:pPr>
            <a:endParaRPr lang="en-US" sz="1200" i="0" kern="1200" dirty="0" smtClean="0">
              <a:solidFill>
                <a:schemeClr val="tx1"/>
              </a:solidFill>
              <a:effectLst/>
              <a:latin typeface="Arial" charset="0"/>
              <a:ea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An IDS is also limited by its signature set—it can match only activity for which it has stored patterns.</a:t>
            </a:r>
            <a:endParaRPr lang="en-US" dirty="0" smtClean="0"/>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F389CDF-A333-44FC-BA9A-A946E86B3CAE}" type="slidenum">
              <a:rPr lang="en-US" altLang="en-US" smtClean="0"/>
              <a:pPr eaLnBrk="1" hangingPunct="1"/>
              <a:t>127</a:t>
            </a:fld>
            <a:endParaRPr lang="en-US" altLang="en-US" dirty="0" smtClean="0"/>
          </a:p>
        </p:txBody>
      </p:sp>
    </p:spTree>
    <p:extLst>
      <p:ext uri="{BB962C8B-B14F-4D97-AF65-F5344CB8AC3E}">
        <p14:creationId xmlns:p14="http://schemas.microsoft.com/office/powerpoint/2010/main" val="46577451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Network-based IDSs (NIDSs) actually came along a few years after host-based systems. After running host-based systems for a while, many organizations grew</a:t>
            </a:r>
            <a:r>
              <a:rPr lang="en-US" baseline="0" dirty="0" smtClean="0"/>
              <a:t> </a:t>
            </a:r>
            <a:r>
              <a:rPr lang="en-US" dirty="0" smtClean="0"/>
              <a:t>tired of the time, energy, and expense involved with managing the first generation of these systems—the host-based systems were not centrally managed, there was no easy way to correlate alerts between systems, and false-positive rates were high. The desire for a “better way” grew along with the amount of interconnectivity between systems and, consequently, the amount of malicious activity coming across the networks themselves. This fueled development of a new breed of IDS designed to focus on the source for a great deal of the malicious traffic—the network itself.</a:t>
            </a:r>
          </a:p>
          <a:p>
            <a:endParaRPr lang="en-US" dirty="0" smtClean="0"/>
          </a:p>
          <a:p>
            <a:r>
              <a:rPr lang="en-US" dirty="0" smtClean="0"/>
              <a:t>Even though the idea of a security perimeter is somewhat flawed (many security incidents originate inside the perimeter), it caught on very quickly, as it was easy to understand and devices such as firewalls, bastion hosts, and routers were available to define and secure that perimeter. The best way to secure the perimeter from outside attack is to reject all traffic from external entities, but this is impossible and impractical to do, so security personnel needed a way to let traffic in but still be able to determine whether or not the traffic was malicious. This is the problem that NIDS developers were trying to solve.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128</a:t>
            </a:fld>
            <a:endParaRPr lang="en-US" altLang="en-US" dirty="0"/>
          </a:p>
        </p:txBody>
      </p:sp>
    </p:spTree>
    <p:extLst>
      <p:ext uri="{BB962C8B-B14F-4D97-AF65-F5344CB8AC3E}">
        <p14:creationId xmlns:p14="http://schemas.microsoft.com/office/powerpoint/2010/main" val="342315026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and more companies began to operate their computer security like a castle or military base.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129</a:t>
            </a:fld>
            <a:endParaRPr lang="en-US" altLang="en-US" dirty="0"/>
          </a:p>
        </p:txBody>
      </p:sp>
    </p:spTree>
    <p:extLst>
      <p:ext uri="{BB962C8B-B14F-4D97-AF65-F5344CB8AC3E}">
        <p14:creationId xmlns:p14="http://schemas.microsoft.com/office/powerpoint/2010/main" val="63124234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NIDSs look for certain activities that typify hostile actions or misuse, such as the following:</a:t>
            </a:r>
          </a:p>
          <a:p>
            <a:pPr marL="171450" indent="-171450">
              <a:buFont typeface="Arial" panose="020B0604020202020204" pitchFamily="34" charset="0"/>
              <a:buChar char="•"/>
            </a:pPr>
            <a:r>
              <a:rPr lang="en-US" dirty="0" smtClean="0"/>
              <a:t>Denial-of-service attacks</a:t>
            </a:r>
          </a:p>
          <a:p>
            <a:pPr marL="171450" indent="-171450">
              <a:buFont typeface="Arial" panose="020B0604020202020204" pitchFamily="34" charset="0"/>
              <a:buChar char="•"/>
            </a:pPr>
            <a:r>
              <a:rPr lang="en-US" dirty="0" smtClean="0"/>
              <a:t>Port scans or sweeps</a:t>
            </a:r>
          </a:p>
          <a:p>
            <a:pPr marL="171450" indent="-171450">
              <a:buFont typeface="Arial" panose="020B0604020202020204" pitchFamily="34" charset="0"/>
              <a:buChar char="•"/>
            </a:pPr>
            <a:r>
              <a:rPr lang="en-US" dirty="0" smtClean="0"/>
              <a:t>Malicious content in the data payload of a packet or packets</a:t>
            </a:r>
          </a:p>
          <a:p>
            <a:pPr marL="171450" indent="-171450">
              <a:buFont typeface="Arial" panose="020B0604020202020204" pitchFamily="34" charset="0"/>
              <a:buChar char="•"/>
            </a:pPr>
            <a:r>
              <a:rPr lang="en-US" dirty="0" smtClean="0"/>
              <a:t>Vulnerability scanning</a:t>
            </a:r>
          </a:p>
          <a:p>
            <a:pPr marL="171450" indent="-171450">
              <a:buFont typeface="Arial" panose="020B0604020202020204" pitchFamily="34" charset="0"/>
              <a:buChar char="•"/>
            </a:pPr>
            <a:r>
              <a:rPr lang="en-US" dirty="0" smtClean="0"/>
              <a:t>Trojans, viruses, or worms</a:t>
            </a:r>
          </a:p>
          <a:p>
            <a:pPr marL="171450" indent="-171450">
              <a:buFont typeface="Arial" panose="020B0604020202020204" pitchFamily="34" charset="0"/>
              <a:buChar char="•"/>
            </a:pPr>
            <a:r>
              <a:rPr lang="en-US" dirty="0" smtClean="0"/>
              <a:t>Tunneling</a:t>
            </a:r>
          </a:p>
          <a:p>
            <a:pPr marL="171450" indent="-171450">
              <a:buFont typeface="Arial" panose="020B0604020202020204" pitchFamily="34" charset="0"/>
              <a:buChar char="•"/>
            </a:pPr>
            <a:r>
              <a:rPr lang="en-US" dirty="0" smtClean="0"/>
              <a:t>Brute-force attacks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131</a:t>
            </a:fld>
            <a:endParaRPr lang="en-US" altLang="en-US" dirty="0"/>
          </a:p>
        </p:txBody>
      </p:sp>
    </p:spTree>
    <p:extLst>
      <p:ext uri="{BB962C8B-B14F-4D97-AF65-F5344CB8AC3E}">
        <p14:creationId xmlns:p14="http://schemas.microsoft.com/office/powerpoint/2010/main" val="38640049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most NIDSs operate in a fairly similar fashion. This</a:t>
            </a:r>
            <a:r>
              <a:rPr lang="en-US" baseline="0" dirty="0" smtClean="0"/>
              <a:t> figure </a:t>
            </a:r>
            <a:r>
              <a:rPr lang="en-US" dirty="0" smtClean="0"/>
              <a:t>shows the logical layout of a NIDS. By considering the function and activity of each component, you can gain some insight into how a NIDS operates.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132</a:t>
            </a:fld>
            <a:endParaRPr lang="en-US" altLang="en-US" dirty="0"/>
          </a:p>
        </p:txBody>
      </p:sp>
    </p:spTree>
    <p:extLst>
      <p:ext uri="{BB962C8B-B14F-4D97-AF65-F5344CB8AC3E}">
        <p14:creationId xmlns:p14="http://schemas.microsoft.com/office/powerpoint/2010/main" val="3678210636"/>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NIDS, the traffic collector is specifically designed to pull traffic from the network. This component usually behaves in much the same way as a network traffic sniffer—it simply pulls every packet it can see off the network to which it is connected. In a NIDS, the traffic collector will logically attach itself to a network interface card (NIC) and instruct the NIC to accept every packet it can. A NIC that accepts and processes every packet regardless of the packet’s origin and destination is said to be in </a:t>
            </a:r>
            <a:r>
              <a:rPr lang="en-US" i="1" dirty="0" smtClean="0"/>
              <a:t>promiscuous mode</a:t>
            </a:r>
            <a:r>
              <a:rPr lang="en-US" dirty="0" smtClean="0"/>
              <a:t>.</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a:t>
            </a:r>
            <a:r>
              <a:rPr lang="en-US" sz="1200" i="1" kern="1200" dirty="0" smtClean="0">
                <a:solidFill>
                  <a:schemeClr val="tx1"/>
                </a:solidFill>
                <a:effectLst/>
                <a:latin typeface="Arial" charset="0"/>
                <a:ea typeface="ヒラギノ角ゴ Pro W3" pitchFamily="-111" charset="-128"/>
                <a:cs typeface="ヒラギノ角ゴ Pro W3" pitchFamily="-111" charset="-128"/>
              </a:rPr>
              <a:t>analysis engine </a:t>
            </a:r>
            <a:r>
              <a:rPr lang="en-US" sz="1200" i="0" kern="1200" dirty="0" smtClean="0">
                <a:solidFill>
                  <a:schemeClr val="tx1"/>
                </a:solidFill>
                <a:effectLst/>
                <a:latin typeface="Arial" charset="0"/>
                <a:ea typeface="ヒラギノ角ゴ Pro W3" pitchFamily="-111" charset="-128"/>
                <a:cs typeface="ヒラギノ角ゴ Pro W3" pitchFamily="-111" charset="-128"/>
              </a:rPr>
              <a:t>in a NIDS serves the same function as its host-based counterpart, with some substantial differences. The network analysis engine must be able to collect packets and examine them individually or, if necessary, reassemble them into an entire traffic session. The patterns and signatures being matched are far more complicated than host-based signatures, so the analysis engine must be able to remember what traffic preceded the traffic currently being analyzed so that it can determine whether or not that traffic fits into a larger pattern of malicious activity. Additionally, the network-based analysis engine must be able to keep up with the flow of traffic on the network, rebuilding network sessions and matching patterns in real time.</a:t>
            </a:r>
          </a:p>
          <a:p>
            <a:endParaRPr lang="en-US" sz="1200" i="0" kern="1200" dirty="0" smtClean="0">
              <a:solidFill>
                <a:schemeClr val="tx1"/>
              </a:solidFill>
              <a:effectLst/>
              <a:latin typeface="Arial" charset="0"/>
              <a:ea typeface="ヒラギノ角ゴ Pro W3" pitchFamily="-111" charset="-128"/>
            </a:endParaRPr>
          </a:p>
          <a:p>
            <a:r>
              <a:rPr lang="en-US" dirty="0" smtClean="0"/>
              <a:t>The NIDS </a:t>
            </a:r>
            <a:r>
              <a:rPr lang="en-US" i="1" dirty="0" smtClean="0"/>
              <a:t>signature database </a:t>
            </a:r>
            <a:r>
              <a:rPr lang="en-US" dirty="0" smtClean="0"/>
              <a:t>is usually much larger than that of a host-based system. When examining network patterns, the NIDS must be able</a:t>
            </a:r>
          </a:p>
          <a:p>
            <a:r>
              <a:rPr lang="en-US" dirty="0" smtClean="0"/>
              <a:t>to recognize traffic targeted at many different applications and operating systems as well as traffic from a wide variety of threats (worms, assessment tools, attack tools, and so on). Some of the signatures themselves can be quite large, as the NIDS must look at network traffic occurring in a specific order over a period of time to match a particular malicious pattern.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133</a:t>
            </a:fld>
            <a:endParaRPr lang="en-US" altLang="en-US" dirty="0"/>
          </a:p>
        </p:txBody>
      </p:sp>
    </p:spTree>
    <p:extLst>
      <p:ext uri="{BB962C8B-B14F-4D97-AF65-F5344CB8AC3E}">
        <p14:creationId xmlns:p14="http://schemas.microsoft.com/office/powerpoint/2010/main" val="3162568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group can consist of one user or hundreds of users, and each user can belong to one or more groups.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By assigning membership in a specific group to a user, you make it much easier to control that user’s access and privileges. For example, if every member of the engineering department needs access to product development documents, administrators can place all the users in the engineering department in a single group and allow that group to access the necessary documents. Once a group is assigned permissions to access a particular resource, adding a new user to that group will automatically allow that user to access that resource.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a:t>
            </a:fld>
            <a:endParaRPr lang="en-US" altLang="en-US" dirty="0"/>
          </a:p>
        </p:txBody>
      </p:sp>
    </p:spTree>
    <p:extLst>
      <p:ext uri="{BB962C8B-B14F-4D97-AF65-F5344CB8AC3E}">
        <p14:creationId xmlns:p14="http://schemas.microsoft.com/office/powerpoint/2010/main" val="407392985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134</a:t>
            </a:fld>
            <a:endParaRPr lang="en-US" altLang="en-US" dirty="0"/>
          </a:p>
        </p:txBody>
      </p:sp>
    </p:spTree>
    <p:extLst>
      <p:ext uri="{BB962C8B-B14F-4D97-AF65-F5344CB8AC3E}">
        <p14:creationId xmlns:p14="http://schemas.microsoft.com/office/powerpoint/2010/main" val="20175329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central system, shown in Figure 13.5, consolidated alarms and provided the user interface and reporting functions that allowed users in one location to manage, maintain, and monitor sensors deployed in a variety of remote locations.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135</a:t>
            </a:fld>
            <a:endParaRPr lang="en-US" altLang="en-US" dirty="0"/>
          </a:p>
        </p:txBody>
      </p:sp>
    </p:spTree>
    <p:extLst>
      <p:ext uri="{BB962C8B-B14F-4D97-AF65-F5344CB8AC3E}">
        <p14:creationId xmlns:p14="http://schemas.microsoft.com/office/powerpoint/2010/main" val="170764010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creating separate components designed to work together, the NIDS developers were able to build a more capable and flexible system. With encrypted</a:t>
            </a:r>
            <a:r>
              <a:rPr lang="en-US" baseline="0" dirty="0" smtClean="0"/>
              <a:t> </a:t>
            </a:r>
            <a:r>
              <a:rPr lang="en-US" dirty="0" smtClean="0"/>
              <a:t>communications, network sensors could be placed around both local and remote perimeters and still be monitored and managed securely from a central</a:t>
            </a:r>
            <a:r>
              <a:rPr lang="en-US" baseline="0" dirty="0" smtClean="0"/>
              <a:t> </a:t>
            </a:r>
            <a:r>
              <a:rPr lang="en-US" dirty="0" smtClean="0"/>
              <a:t>location. Placement of the sensors very quickly became an issue for most security personnel, as the sensors obviously had to have visibility of the network traffic in order to analyze it. Because most organizations with NIDSs also had firewalls, location of the NIDS relative to the firewall had to be considered as well.</a:t>
            </a:r>
          </a:p>
          <a:p>
            <a:endParaRPr lang="en-US" dirty="0" smtClean="0"/>
          </a:p>
          <a:p>
            <a:r>
              <a:rPr lang="en-US" dirty="0" smtClean="0"/>
              <a:t>Placed before the firewall, as shown in Figure 13.6, the NIDS will see all traffic coming in from the Internet, including attacks against the firewall itself. This includes traffic that the firewall stops and does not permit into the corporate network. With this type of deployment, the NIDS sensor will generate a large number of alarms (including alarms for traffic that the firewall would stop). This tends to overwhelm the human operators managing the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136</a:t>
            </a:fld>
            <a:endParaRPr lang="en-US" altLang="en-US" dirty="0"/>
          </a:p>
        </p:txBody>
      </p:sp>
    </p:spTree>
    <p:extLst>
      <p:ext uri="{BB962C8B-B14F-4D97-AF65-F5344CB8AC3E}">
        <p14:creationId xmlns:p14="http://schemas.microsoft.com/office/powerpoint/2010/main" val="399039735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most organizations with NIDSs also had firewalls, location of the NIDS relative to the firewall had to be considered as well.</a:t>
            </a:r>
          </a:p>
          <a:p>
            <a:endParaRPr lang="en-US" dirty="0" smtClean="0"/>
          </a:p>
          <a:p>
            <a:r>
              <a:rPr lang="en-US" dirty="0" smtClean="0"/>
              <a:t>Placed before the firewall, as shown in this figure, the NIDS will see all traffic coming in from the Internet, including attacks against the firewall itself. This includes traffic that the firewall stops and does not permit into the corporate network. With this type of deployment, the NIDS sensor will generate a large number of alarms (including alarms for traffic that the firewall would stop). This tends to overwhelm the human operators managing the system.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137</a:t>
            </a:fld>
            <a:endParaRPr lang="en-US" altLang="en-US" dirty="0"/>
          </a:p>
        </p:txBody>
      </p:sp>
    </p:spTree>
    <p:extLst>
      <p:ext uri="{BB962C8B-B14F-4D97-AF65-F5344CB8AC3E}">
        <p14:creationId xmlns:p14="http://schemas.microsoft.com/office/powerpoint/2010/main" val="307278217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Placed after the firewall, as shown in Figure 13.7, the NIDS sensor sees and analyzes the traffic that is being passed through the firewall and into the corporate network. While this does not allow the NIDS to see attacks against the firewall, it generally results in far fewer alarms and is the most popular placement for NIDS sensors.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138</a:t>
            </a:fld>
            <a:endParaRPr lang="en-US" altLang="en-US" dirty="0"/>
          </a:p>
        </p:txBody>
      </p:sp>
    </p:spTree>
    <p:extLst>
      <p:ext uri="{BB962C8B-B14F-4D97-AF65-F5344CB8AC3E}">
        <p14:creationId xmlns:p14="http://schemas.microsoft.com/office/powerpoint/2010/main" val="38229811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NIDS has certain advantages that make it a good choice for certain situations:</a:t>
            </a:r>
          </a:p>
          <a:p>
            <a:endParaRPr lang="en-US" dirty="0" smtClean="0"/>
          </a:p>
          <a:p>
            <a:pPr marL="171450" indent="-171450">
              <a:buFont typeface="Arial" panose="020B0604020202020204" pitchFamily="34" charset="0"/>
              <a:buChar char="•"/>
            </a:pPr>
            <a:r>
              <a:rPr lang="en-US" b="0" i="1" dirty="0" smtClean="0"/>
              <a:t>Providing IDS coverage requires fewer systems.</a:t>
            </a:r>
            <a:r>
              <a:rPr lang="en-US" b="0" dirty="0" smtClean="0"/>
              <a:t> With a few well-placed NIDS sensors, you can monitor all the network traffic going in and out of your organization. Fewer sensors usually equates to less overhead and maintenance, meaning you can protect the same number of systems at a lower cost.</a:t>
            </a:r>
          </a:p>
          <a:p>
            <a:pPr marL="171450" indent="-171450">
              <a:buFont typeface="Arial" panose="020B0604020202020204" pitchFamily="34" charset="0"/>
              <a:buChar char="•"/>
            </a:pPr>
            <a:r>
              <a:rPr lang="en-US" b="0" i="1" dirty="0" smtClean="0"/>
              <a:t>Deployment, maintenance, and upgrade costs are usually lower. </a:t>
            </a:r>
            <a:r>
              <a:rPr lang="en-US" b="0" dirty="0" smtClean="0"/>
              <a:t>The fewer systems that have to be managed and maintained to provide IDS coverage, the lower the cost to operate the IDS. Upgrading and maintaining a few sensors is usually much cheaper than upgrading and maintaining hundreds of host-based processes.</a:t>
            </a:r>
          </a:p>
          <a:p>
            <a:pPr marL="171450" indent="-171450">
              <a:buFont typeface="Arial" panose="020B0604020202020204" pitchFamily="34" charset="0"/>
              <a:buChar char="•"/>
            </a:pPr>
            <a:r>
              <a:rPr lang="en-US" b="0" i="1" dirty="0" smtClean="0"/>
              <a:t>A NIDS has visibility into all network traffic and can correlate attacks among multiple systems. </a:t>
            </a:r>
            <a:r>
              <a:rPr lang="en-US" b="0" dirty="0" smtClean="0"/>
              <a:t>Well-placed NIDS sensors can see the “big picture” when it comes to network-based attacks. The network sensors can tell you whether attacks are widespread and unorganized or focused and concentrated on specific systems.</a:t>
            </a:r>
            <a:endParaRPr lang="en-US" b="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140</a:t>
            </a:fld>
            <a:endParaRPr lang="en-US" altLang="en-US" dirty="0"/>
          </a:p>
        </p:txBody>
      </p:sp>
    </p:spTree>
    <p:extLst>
      <p:ext uri="{BB962C8B-B14F-4D97-AF65-F5344CB8AC3E}">
        <p14:creationId xmlns:p14="http://schemas.microsoft.com/office/powerpoint/2010/main" val="119973537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Disadvantages of a NIDS A NIDS has certain disadvantages:</a:t>
            </a:r>
          </a:p>
          <a:p>
            <a:pPr marL="171450" indent="-171450">
              <a:buFont typeface="Arial" panose="020B0604020202020204" pitchFamily="34" charset="0"/>
              <a:buChar char="•"/>
            </a:pPr>
            <a:r>
              <a:rPr lang="en-US" i="1" dirty="0" smtClean="0"/>
              <a:t>It is ineffective when traffic is encrypted</a:t>
            </a:r>
            <a:r>
              <a:rPr lang="en-US" dirty="0" smtClean="0"/>
              <a:t>. When network traffic is encrypted from application to application or system to system, a NIDS sensor will not be able to examine that traffic. With the increasing popularity of encrypted traffic, this is becoming a bigger problem for effective IDS operations.</a:t>
            </a:r>
          </a:p>
          <a:p>
            <a:pPr marL="171450" indent="-171450">
              <a:buFont typeface="Arial" panose="020B0604020202020204" pitchFamily="34" charset="0"/>
              <a:buChar char="•"/>
            </a:pPr>
            <a:r>
              <a:rPr lang="en-US" i="1" dirty="0" smtClean="0"/>
              <a:t>It can’t see traffic that does not cross it. </a:t>
            </a:r>
            <a:r>
              <a:rPr lang="en-US" dirty="0" smtClean="0"/>
              <a:t>The IDS sensor can examine only traffic crossing the network link it is monitoring. With most IDS sensors being placed on perimeter links, traffic traversing the internal network is never seen.</a:t>
            </a:r>
          </a:p>
          <a:p>
            <a:pPr marL="171450" indent="-171450">
              <a:buFont typeface="Arial" panose="020B0604020202020204" pitchFamily="34" charset="0"/>
              <a:buChar char="•"/>
            </a:pPr>
            <a:r>
              <a:rPr lang="en-US" i="1" dirty="0" smtClean="0"/>
              <a:t>It must be able to handle high volumes of traffic</a:t>
            </a:r>
            <a:r>
              <a:rPr lang="en-US" dirty="0" smtClean="0"/>
              <a:t>. As network speeds continue to increase, the network sensors must be able to keep pace and examine the traffic as quickly as it can pass the network. When NIDSs were introduced, 10-Mbps networks were the norm. Now 100-Mbps and even 1-Gbps networks are commonplace. This increase in traffic speeds means IDS sensors must be faster and more powerful than ever before.</a:t>
            </a:r>
          </a:p>
          <a:p>
            <a:pPr marL="171450" indent="-171450">
              <a:buFont typeface="Arial" panose="020B0604020202020204" pitchFamily="34" charset="0"/>
              <a:buChar char="•"/>
            </a:pPr>
            <a:r>
              <a:rPr lang="en-US" i="1" dirty="0" smtClean="0"/>
              <a:t>It doesn’t know about activity on the hosts themselves</a:t>
            </a:r>
            <a:r>
              <a:rPr lang="en-US" dirty="0" smtClean="0"/>
              <a:t>. NIDSs focus on network traffic. Activity that occurs on the hosts themselves will not be seen by a NIDS.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141</a:t>
            </a:fld>
            <a:endParaRPr lang="en-US" altLang="en-US" dirty="0"/>
          </a:p>
        </p:txBody>
      </p:sp>
    </p:spTree>
    <p:extLst>
      <p:ext uri="{BB962C8B-B14F-4D97-AF65-F5344CB8AC3E}">
        <p14:creationId xmlns:p14="http://schemas.microsoft.com/office/powerpoint/2010/main" val="25555931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NIDSs can be distinguished by how they examine the traffic and whether or not they interact with that traffic.</a:t>
            </a:r>
          </a:p>
          <a:p>
            <a:endParaRPr lang="en-US" dirty="0" smtClean="0"/>
          </a:p>
          <a:p>
            <a:r>
              <a:rPr lang="en-US" dirty="0" smtClean="0"/>
              <a:t>On a </a:t>
            </a:r>
            <a:r>
              <a:rPr lang="en-US" b="1" dirty="0" smtClean="0"/>
              <a:t>passive system</a:t>
            </a:r>
            <a:r>
              <a:rPr lang="en-US" dirty="0" smtClean="0"/>
              <a:t>, the</a:t>
            </a:r>
            <a:r>
              <a:rPr lang="en-US" baseline="0" dirty="0" smtClean="0"/>
              <a:t> </a:t>
            </a:r>
            <a:r>
              <a:rPr lang="en-US" dirty="0" smtClean="0"/>
              <a:t>NIDS simply watches the traffic, analyzes it, and generates alarms. It does not interact with the traffic itself in any way, and it does not modify the defensive posture of the system to react to the traffic. A passive NIDS is very similar to a simple motion sensor—it generates an alarm when it</a:t>
            </a:r>
            <a:r>
              <a:rPr lang="en-US" baseline="0" dirty="0" smtClean="0"/>
              <a:t> </a:t>
            </a:r>
            <a:r>
              <a:rPr lang="en-US" dirty="0" smtClean="0"/>
              <a:t>matches a pattern, much as the motion sensor generates an alarm when it sees movement.</a:t>
            </a:r>
          </a:p>
          <a:p>
            <a:endParaRPr lang="en-US" dirty="0" smtClean="0"/>
          </a:p>
          <a:p>
            <a:r>
              <a:rPr lang="en-US" dirty="0" smtClean="0"/>
              <a:t>An </a:t>
            </a:r>
            <a:r>
              <a:rPr lang="en-US" b="1" dirty="0" smtClean="0"/>
              <a:t>active NIDS </a:t>
            </a:r>
            <a:r>
              <a:rPr lang="en-US" dirty="0" smtClean="0"/>
              <a:t>contains all the same components</a:t>
            </a:r>
            <a:r>
              <a:rPr lang="en-US" baseline="0" dirty="0" smtClean="0"/>
              <a:t> </a:t>
            </a:r>
            <a:r>
              <a:rPr lang="en-US" dirty="0" smtClean="0"/>
              <a:t>and capabilities of the passive NIDS with one critical addition—the active NIDS can react to the traffic it is analyzing. These reactions can range</a:t>
            </a:r>
            <a:r>
              <a:rPr lang="en-US" baseline="0" dirty="0" smtClean="0"/>
              <a:t> </a:t>
            </a:r>
            <a:r>
              <a:rPr lang="en-US" dirty="0" smtClean="0"/>
              <a:t>from something simple, such as sending a TCP reset message to interrupt a potential attack and disconnect a session, to something complex,</a:t>
            </a:r>
            <a:r>
              <a:rPr lang="en-US" baseline="0" dirty="0" smtClean="0"/>
              <a:t> </a:t>
            </a:r>
            <a:r>
              <a:rPr lang="en-US" dirty="0" smtClean="0"/>
              <a:t>such as dynamically modifying firewall rules to reject all traffic from specific source IP addresses for</a:t>
            </a:r>
            <a:r>
              <a:rPr lang="en-US" baseline="0" dirty="0" smtClean="0"/>
              <a:t> </a:t>
            </a:r>
            <a:r>
              <a:rPr lang="en-US" dirty="0" smtClean="0"/>
              <a:t>the next 24 hours.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142</a:t>
            </a:fld>
            <a:endParaRPr lang="en-US" altLang="en-US" dirty="0"/>
          </a:p>
        </p:txBody>
      </p:sp>
    </p:spTree>
    <p:extLst>
      <p:ext uri="{BB962C8B-B14F-4D97-AF65-F5344CB8AC3E}">
        <p14:creationId xmlns:p14="http://schemas.microsoft.com/office/powerpoint/2010/main" val="1211137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Snort</a:t>
            </a:r>
            <a:r>
              <a:rPr lang="en-US" dirty="0" smtClean="0"/>
              <a:t> has been the de facto standard IDS engine since its creation in 1998. It has a large user base and set the standard for many IDS element, including rule sets and formats. Snort rules are the list of activities that Snort will alert on and provide the flexible power behind the IDS platform. Snort rule sets are updated by a large active community as well as Sourcefire Vulnerability Research Team, the company behind Snort. Snort VRT rule sets are available to subscribers and provide such elements as same-day protection for items such as Microsoft patch Tuesday vulnerabilities. These rules are moved to the open community after 30 days.</a:t>
            </a:r>
          </a:p>
          <a:p>
            <a:endParaRPr lang="en-US" dirty="0" smtClean="0"/>
          </a:p>
          <a:p>
            <a:r>
              <a:rPr lang="en-US" dirty="0" smtClean="0"/>
              <a:t>A newer entrant to the IDS marketplace is </a:t>
            </a:r>
            <a:r>
              <a:rPr lang="en-US" b="1" dirty="0" smtClean="0"/>
              <a:t>Suricata</a:t>
            </a:r>
            <a:r>
              <a:rPr lang="en-US" dirty="0" smtClean="0"/>
              <a:t>. Suricata is an open source IDS, begun with grant money from the U.S. government and maintained by the Open Source Security Foundation (OSIF). Suricata has one advantage over Snort: it supports multithreading, while Snort only supports single-threaded operation.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143</a:t>
            </a:fld>
            <a:endParaRPr lang="en-US" altLang="en-US" dirty="0"/>
          </a:p>
        </p:txBody>
      </p:sp>
    </p:spTree>
    <p:extLst>
      <p:ext uri="{BB962C8B-B14F-4D97-AF65-F5344CB8AC3E}">
        <p14:creationId xmlns:p14="http://schemas.microsoft.com/office/powerpoint/2010/main" val="264415137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Most HIDSs focus on the log files or audit trails generated by the local operating system. On UNIX systems, the examined logs usually include those created by syslog, such as messages, kernel logs, and error logs. On Windows systems, the examined logs are typically the three event logs: Application, System, and Security.</a:t>
            </a:r>
          </a:p>
          <a:p>
            <a:pPr>
              <a:defRPr/>
            </a:pPr>
            <a:endParaRPr lang="en-US" dirty="0" smtClean="0"/>
          </a:p>
          <a:p>
            <a:pPr>
              <a:defRPr/>
            </a:pPr>
            <a:r>
              <a:rPr lang="en-US" dirty="0" smtClean="0"/>
              <a:t>Some HIDSs can cover specific applications, such as FTP or web services, by examining the logs produced by those specific applications or examining the traffic from the services themselves.</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pPr>
              <a:defRPr/>
            </a:pPr>
            <a:endParaRPr lang="en-US" b="1" dirty="0"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3F6C336-D466-4ED1-8D6A-58634C77416E}" type="slidenum">
              <a:rPr lang="en-US" altLang="en-US" smtClean="0"/>
              <a:pPr eaLnBrk="1" hangingPunct="1"/>
              <a:t>144</a:t>
            </a:fld>
            <a:endParaRPr lang="en-US" altLang="en-US" dirty="0" smtClean="0"/>
          </a:p>
        </p:txBody>
      </p:sp>
    </p:spTree>
    <p:extLst>
      <p:ext uri="{BB962C8B-B14F-4D97-AF65-F5344CB8AC3E}">
        <p14:creationId xmlns:p14="http://schemas.microsoft.com/office/powerpoint/2010/main" val="9780410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a common approach to grouping users—building groups based on job function.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a:t>
            </a:fld>
            <a:endParaRPr lang="en-US" altLang="en-US" dirty="0"/>
          </a:p>
        </p:txBody>
      </p:sp>
    </p:spTree>
    <p:extLst>
      <p:ext uri="{BB962C8B-B14F-4D97-AF65-F5344CB8AC3E}">
        <p14:creationId xmlns:p14="http://schemas.microsoft.com/office/powerpoint/2010/main" val="385284840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Within the log files, the HIDS is looking for certain activities that typify hostile actions or misuse, such as the following:</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Logins at odd hours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Login authentication failures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Additions of new user accounts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Modification or access of critical system files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Modification or removal of binary files (executables)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Starting or stopping processes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Privilege escalation</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Use of certain programs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pPr>
              <a:defRPr/>
            </a:pPr>
            <a:endParaRPr lang="en-US" b="1" dirty="0"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3F6C336-D466-4ED1-8D6A-58634C77416E}" type="slidenum">
              <a:rPr lang="en-US" altLang="en-US" smtClean="0"/>
              <a:pPr eaLnBrk="1" hangingPunct="1"/>
              <a:t>145</a:t>
            </a:fld>
            <a:endParaRPr lang="en-US" altLang="en-US" dirty="0" smtClean="0"/>
          </a:p>
        </p:txBody>
      </p:sp>
    </p:spTree>
    <p:extLst>
      <p:ext uri="{BB962C8B-B14F-4D97-AF65-F5344CB8AC3E}">
        <p14:creationId xmlns:p14="http://schemas.microsoft.com/office/powerpoint/2010/main" val="54482466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general, most HIDSs operate in a very similar fashion. This</a:t>
            </a:r>
            <a:r>
              <a:rPr lang="en-US" baseline="0" dirty="0" smtClean="0"/>
              <a:t> f</a:t>
            </a:r>
            <a:r>
              <a:rPr lang="en-US" dirty="0" smtClean="0"/>
              <a:t>igure</a:t>
            </a:r>
            <a:r>
              <a:rPr lang="en-US" baseline="0" dirty="0" smtClean="0"/>
              <a:t> </a:t>
            </a:r>
            <a:r>
              <a:rPr lang="en-US" dirty="0" smtClean="0"/>
              <a:t>shows the logical layout of a HIDS. By considering the function and activity of each component, you can gain some insight into how HIDSs operate.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146</a:t>
            </a:fld>
            <a:endParaRPr lang="en-US" altLang="en-US" dirty="0"/>
          </a:p>
        </p:txBody>
      </p:sp>
    </p:spTree>
    <p:extLst>
      <p:ext uri="{BB962C8B-B14F-4D97-AF65-F5344CB8AC3E}">
        <p14:creationId xmlns:p14="http://schemas.microsoft.com/office/powerpoint/2010/main" val="62483214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b="0" dirty="0" smtClean="0"/>
              <a:t>As on any IDS, the traffic collector on a HIDS pulls in the information the other components, such as the analysis engine, need to examine. For most HIDSs, the traffic collector pulls data from information the local system has already generated, such as error messages, log files, and system files. The traffic collector is responsible for reading those files, selecting which items are of interest, and forwarding them to the analysis engine. On some HIDSs, the traffic collector also examines specific attributes of critical files, such as file size, date modified, or checksum.</a:t>
            </a:r>
          </a:p>
          <a:p>
            <a:pPr>
              <a:defRPr/>
            </a:pPr>
            <a:endParaRPr lang="en-US" b="0"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a:t>
            </a:r>
            <a:r>
              <a:rPr lang="en-US" sz="1200" i="1" kern="1200" dirty="0" smtClean="0">
                <a:solidFill>
                  <a:schemeClr val="tx1"/>
                </a:solidFill>
                <a:effectLst/>
                <a:latin typeface="Arial" charset="0"/>
                <a:ea typeface="ヒラギノ角ゴ Pro W3" pitchFamily="-111" charset="-128"/>
                <a:cs typeface="ヒラギノ角ゴ Pro W3" pitchFamily="-111" charset="-128"/>
              </a:rPr>
              <a:t>analysis engine </a:t>
            </a:r>
            <a:r>
              <a:rPr lang="en-US" sz="1200" i="0" kern="1200" dirty="0" smtClean="0">
                <a:solidFill>
                  <a:schemeClr val="tx1"/>
                </a:solidFill>
                <a:effectLst/>
                <a:latin typeface="Arial" charset="0"/>
                <a:ea typeface="ヒラギノ角ゴ Pro W3" pitchFamily="-111" charset="-128"/>
                <a:cs typeface="ヒラギノ角ゴ Pro W3" pitchFamily="-111" charset="-128"/>
              </a:rPr>
              <a:t>is perhaps the most important component of the HIDS, as it must decide what activity is “okay” and what activity is “bad.” The analysis engine is a sophisticated decision and pattern-matching mechanism—it looks at the information provided by the traffic collector and tries to match it against known patterns of activity stored in the signature database. If the activity matches a known pattern, the analysis engine can react, usually by issuing an alert or alarm. An analysis engine may also be capable of remembering how the activity it is looking at right now compares to traffic it has already seen or may see in the near future, so that it can match more complicated, multistep malicious activity patterns. An analysis engine must also be capable of examining traffic patterns as quickly as possible, as the longer it takes to match a malicious pattern, the less time the HIDS or human operator has to react to malicious traffic. Most HIDS vendors build a decision tree into their analysis engines to expedite pattern matching.</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signature database is a collection of predefined activity patterns that have already been identified and categorized—patterns that typically indicate suspicious or malicious activity. When the analysis engine has an activity or traffic pattern to examine, it compares that pattern to the appropriate signatures in the database. The signature database can contain anywhere from a few to a few thousand signatures, depending on the vendor, type of HIDS, space available on the system to store signatures, and other factors.</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user interface is the visible component of the HIDS—the part that</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humans interact with. The user interface varies widely depending on the product and vendor and could be anything from a detailed GUI to a simple command line. Regardless of the type and complexity, the interface is provided to allow the user to interact with the system: changing parameters, receiving alarms, tuning signatures and response patterns, and so on.</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b="0" dirty="0" smtClean="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3F6C336-D466-4ED1-8D6A-58634C77416E}" type="slidenum">
              <a:rPr lang="en-US" altLang="en-US" smtClean="0"/>
              <a:pPr eaLnBrk="1" hangingPunct="1"/>
              <a:t>147</a:t>
            </a:fld>
            <a:endParaRPr lang="en-US" altLang="en-US" dirty="0" smtClean="0"/>
          </a:p>
        </p:txBody>
      </p:sp>
    </p:spTree>
    <p:extLst>
      <p:ext uri="{BB962C8B-B14F-4D97-AF65-F5344CB8AC3E}">
        <p14:creationId xmlns:p14="http://schemas.microsoft.com/office/powerpoint/2010/main" val="203063423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b="0" dirty="0" smtClean="0"/>
              <a:t>HIDSs have certain advantages that make them a good choice for certain situations:</a:t>
            </a:r>
          </a:p>
          <a:p>
            <a:pPr>
              <a:defRPr/>
            </a:pPr>
            <a:endParaRPr lang="en-US" b="0" dirty="0" smtClean="0"/>
          </a:p>
          <a:p>
            <a:pPr marL="171450" indent="-171450">
              <a:buFont typeface="Arial" panose="020B0604020202020204" pitchFamily="34" charset="0"/>
              <a:buChar char="•"/>
              <a:defRPr/>
            </a:pPr>
            <a:r>
              <a:rPr lang="en-US" b="0" i="1" dirty="0" smtClean="0"/>
              <a:t>They can be very operating system–specific and have more detailed signatures</a:t>
            </a:r>
            <a:r>
              <a:rPr lang="en-US" b="0" dirty="0" smtClean="0"/>
              <a:t>. A HIDS can be very specifically designed to run on a certain operating system or to protect certain applications. This narrow focus lets developers concentrate on the specific things that affect the specific environment they are trying to protect. With this </a:t>
            </a:r>
            <a:r>
              <a:rPr lang="en-US" sz="1200" i="0" kern="1200" dirty="0" smtClean="0">
                <a:solidFill>
                  <a:schemeClr val="tx1"/>
                </a:solidFill>
                <a:effectLst/>
                <a:latin typeface="Arial" charset="0"/>
                <a:ea typeface="ヒラギノ角ゴ Pro W3" pitchFamily="-111" charset="-128"/>
                <a:cs typeface="ヒラギノ角ゴ Pro W3" pitchFamily="-111" charset="-128"/>
              </a:rPr>
              <a:t>type of focus, the developers can avoid generic alarms and develop much more specific, detailed signatures to identify malicious traffic more accurately.</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They can reduce false-positive rates</a:t>
            </a:r>
            <a:r>
              <a:rPr lang="en-US" sz="1200" i="0" kern="1200" dirty="0" smtClean="0">
                <a:solidFill>
                  <a:schemeClr val="tx1"/>
                </a:solidFill>
                <a:effectLst/>
                <a:latin typeface="Arial" charset="0"/>
                <a:ea typeface="ヒラギノ角ゴ Pro W3" pitchFamily="-111" charset="-128"/>
                <a:cs typeface="ヒラギノ角ゴ Pro W3" pitchFamily="-111" charset="-128"/>
              </a:rPr>
              <a:t>. When running on a specific system, the HIDS process is much more likely to be able to determine whether or not the activity being examined is malicious. By more accurately identifying which activity is “bad,” the HIDS will generate fewer false positives (alarms generated when the traffic matches a pattern but is not actually malicious).</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They can examine data after it has been decrypted</a:t>
            </a:r>
            <a:r>
              <a:rPr lang="en-US" sz="1200" i="0" kern="1200" dirty="0" smtClean="0">
                <a:solidFill>
                  <a:schemeClr val="tx1"/>
                </a:solidFill>
                <a:effectLst/>
                <a:latin typeface="Arial" charset="0"/>
                <a:ea typeface="ヒラギノ角ゴ Pro W3" pitchFamily="-111" charset="-128"/>
                <a:cs typeface="ヒラギノ角ゴ Pro W3" pitchFamily="-111" charset="-128"/>
              </a:rPr>
              <a:t>. With security concerns constantly on the rise, many developers are starting to encrypt their network communications. When designed and implemented in the right manner, a HIDS will be able to examine traffic that is unreadable to a network-based IDS. This particular ability is becoming more important each day as more and more web sites start to encrypt all of their traffic.</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They can be very application specific</a:t>
            </a:r>
            <a:r>
              <a:rPr lang="en-US" sz="1200" i="0" kern="1200" dirty="0" smtClean="0">
                <a:solidFill>
                  <a:schemeClr val="tx1"/>
                </a:solidFill>
                <a:effectLst/>
                <a:latin typeface="Arial" charset="0"/>
                <a:ea typeface="ヒラギノ角ゴ Pro W3" pitchFamily="-111" charset="-128"/>
                <a:cs typeface="ヒラギノ角ゴ Pro W3" pitchFamily="-111" charset="-128"/>
              </a:rPr>
              <a:t>. On a host level, the IDS can be designed, modified, or tuned to work very well on specific applications without having to analyze or even hold signatures for other applications that are not running on that particular system. Signatures can be built for specific versions of web server software, FTP servers, mail servers, or any other application housed on that host.</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They can determine whether or not an alarm may impact that specific system</a:t>
            </a:r>
            <a:r>
              <a:rPr lang="en-US" sz="1200" i="0" kern="1200" dirty="0" smtClean="0">
                <a:solidFill>
                  <a:schemeClr val="tx1"/>
                </a:solidFill>
                <a:effectLst/>
                <a:latin typeface="Arial" charset="0"/>
                <a:ea typeface="ヒラギノ角ゴ Pro W3" pitchFamily="-111" charset="-128"/>
                <a:cs typeface="ヒラギノ角ゴ Pro W3" pitchFamily="-111" charset="-128"/>
              </a:rPr>
              <a:t>. The ability to determine whether or not a particular activity or pattern will really affect the system being protected assists greatly in reducing the number of generated alarms. Because the HIDS resides on the system, it can verify things such as patch levels, presence of certain files, and system state when it analyzes traffic. By knowing what state the system is in, the HIDS can more accurately determine whether an activity is potentially harmful to the system.</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b="0" dirty="0" smtClean="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B26E8D-58D9-4CC5-BCAA-38DDD8FD6434}" type="slidenum">
              <a:rPr lang="en-US" altLang="en-US" smtClean="0"/>
              <a:pPr eaLnBrk="1" hangingPunct="1"/>
              <a:t>148</a:t>
            </a:fld>
            <a:endParaRPr lang="en-US" altLang="en-US" dirty="0" smtClean="0"/>
          </a:p>
        </p:txBody>
      </p:sp>
    </p:spTree>
    <p:extLst>
      <p:ext uri="{BB962C8B-B14F-4D97-AF65-F5344CB8AC3E}">
        <p14:creationId xmlns:p14="http://schemas.microsoft.com/office/powerpoint/2010/main" val="337781088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HIDSs also have certain disadvantages that must be weighed in making the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decision of whether to deploy this type of technology:</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 HIDS must have a process on every system you want to watch. </a:t>
            </a:r>
            <a:r>
              <a:rPr lang="en-US" sz="1200" i="0" kern="1200" dirty="0" smtClean="0">
                <a:solidFill>
                  <a:schemeClr val="tx1"/>
                </a:solidFill>
                <a:effectLst/>
                <a:latin typeface="Arial" charset="0"/>
                <a:ea typeface="ヒラギノ角ゴ Pro W3" pitchFamily="-111" charset="-128"/>
                <a:cs typeface="ヒラギノ角ゴ Pro W3" pitchFamily="-111" charset="-128"/>
              </a:rPr>
              <a:t>You must have a HIDS process or application installed on every host you want to watch. To watch 100 systems, then, you would need to deploy 100 HIDSs, or remote agents.</a:t>
            </a:r>
          </a:p>
          <a:p>
            <a:pPr marL="171450" indent="-171450">
              <a:buFont typeface="Arial" panose="020B0604020202020204" pitchFamily="34" charset="0"/>
              <a:buChar cha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 HIDS can have a high cost of ownership and maintenance. </a:t>
            </a:r>
            <a:r>
              <a:rPr lang="en-US" sz="1200" i="0" kern="1200" dirty="0" smtClean="0">
                <a:solidFill>
                  <a:schemeClr val="tx1"/>
                </a:solidFill>
                <a:effectLst/>
                <a:latin typeface="Arial" charset="0"/>
                <a:ea typeface="ヒラギノ角ゴ Pro W3" pitchFamily="-111" charset="-128"/>
                <a:cs typeface="ヒラギノ角ゴ Pro W3" pitchFamily="-111" charset="-128"/>
              </a:rPr>
              <a:t>Depending on the specific vendor and application, a HIDS can be fairly costly in terms of time and manpower to maintain. Unless some type of central console is used that allows you to maintain remote processes, administrators must maintain each HIDS process individually. Even with a central console, with a HIDS, there will be a high number of processes to maintain, software to update, and parameters to tune.</a:t>
            </a:r>
          </a:p>
          <a:p>
            <a:pPr marL="171450" indent="-171450">
              <a:buFont typeface="Arial" panose="020B0604020202020204" pitchFamily="34" charset="0"/>
              <a:buChar cha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 HIDS uses local system resources. </a:t>
            </a:r>
            <a:r>
              <a:rPr lang="en-US" sz="1200" i="0" kern="1200" dirty="0" smtClean="0">
                <a:solidFill>
                  <a:schemeClr val="tx1"/>
                </a:solidFill>
                <a:effectLst/>
                <a:latin typeface="Arial" charset="0"/>
                <a:ea typeface="ヒラギノ角ゴ Pro W3" pitchFamily="-111" charset="-128"/>
                <a:cs typeface="ヒラギノ角ゴ Pro W3" pitchFamily="-111" charset="-128"/>
              </a:rPr>
              <a:t>To function, the HIDS must use CPU cycles and memory from the system it is trying to protect. Whatever resources the HIDS uses are no longer available for the system to perform its other functions. This becomes extremely important on applications such as high-volume web servers, where fewer resources usually means fewer visitors served and the need for more systems to handle expected traffic.</a:t>
            </a:r>
          </a:p>
          <a:p>
            <a:pPr marL="171450" indent="-171450">
              <a:buFont typeface="Arial" panose="020B0604020202020204" pitchFamily="34" charset="0"/>
              <a:buChar cha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 HIDS has a very focused view and cannot relate to activity around it</a:t>
            </a:r>
            <a:r>
              <a:rPr lang="en-US" sz="1200" i="0" kern="1200" dirty="0" smtClean="0">
                <a:solidFill>
                  <a:schemeClr val="tx1"/>
                </a:solidFill>
                <a:effectLst/>
                <a:latin typeface="Arial" charset="0"/>
                <a:ea typeface="ヒラギノ角ゴ Pro W3" pitchFamily="-111" charset="-128"/>
                <a:cs typeface="ヒラギノ角ゴ Pro W3" pitchFamily="-111" charset="-128"/>
              </a:rPr>
              <a:t>. The HIDS has a limited view of the world, as it can see activity only on the host it is protecting. It has little to no visibility into traffic around it on the network or events taking place on other hosts. Consequently, a HIDS can tell you only if the system it is running on is under attack.</a:t>
            </a:r>
          </a:p>
          <a:p>
            <a:pPr marL="171450" indent="-171450">
              <a:buFont typeface="Arial" panose="020B0604020202020204" pitchFamily="34" charset="0"/>
              <a:buChar cha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i="1" kern="1200" dirty="0" smtClean="0">
                <a:solidFill>
                  <a:schemeClr val="tx1"/>
                </a:solidFill>
                <a:effectLst/>
                <a:latin typeface="Arial" charset="0"/>
                <a:ea typeface="ヒラギノ角ゴ Pro W3" pitchFamily="-111" charset="-128"/>
                <a:cs typeface="ヒラギノ角ゴ Pro W3" pitchFamily="-111" charset="-128"/>
              </a:rPr>
              <a:t>The HIDS, if logging only locally, could be compromised or disabled. </a:t>
            </a:r>
            <a:r>
              <a:rPr lang="en-US" sz="1200" i="0" kern="1200" dirty="0" smtClean="0">
                <a:solidFill>
                  <a:schemeClr val="tx1"/>
                </a:solidFill>
                <a:effectLst/>
                <a:latin typeface="Arial" charset="0"/>
                <a:ea typeface="ヒラギノ角ゴ Pro W3" pitchFamily="-111" charset="-128"/>
                <a:cs typeface="ヒラギノ角ゴ Pro W3" pitchFamily="-111" charset="-128"/>
              </a:rPr>
              <a:t>When a HIDS generates alarms, it typically stores the alarm information in a file or database of some sort. If the HIDS stores its generated alarm traffic on the local system, an attacker that is successful in breaking into the system may be able to modify or delete those alarms. This makes it difficult for security personnel to discover the intruder and conduct any type of post-incident investigation. A capable intruder</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may even be able to turn off the HIDS process completely.</a:t>
            </a:r>
          </a:p>
          <a:p>
            <a:pPr marL="171450" indent="-171450">
              <a:buFont typeface="Arial" panose="020B0604020202020204" pitchFamily="34" charset="0"/>
              <a:buChar char="•"/>
              <a:defRPr/>
            </a:pPr>
            <a:endParaRPr lang="en-US" dirty="0" smtClean="0"/>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619B276-8AE4-4A7F-BE37-401EB6954E46}" type="slidenum">
              <a:rPr lang="en-US" altLang="en-US" smtClean="0"/>
              <a:pPr eaLnBrk="1" hangingPunct="1"/>
              <a:t>149</a:t>
            </a:fld>
            <a:endParaRPr lang="en-US" altLang="en-US" dirty="0" smtClean="0"/>
          </a:p>
        </p:txBody>
      </p:sp>
    </p:spTree>
    <p:extLst>
      <p:ext uri="{BB962C8B-B14F-4D97-AF65-F5344CB8AC3E}">
        <p14:creationId xmlns:p14="http://schemas.microsoft.com/office/powerpoint/2010/main" val="352951028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Most IDSs can be distinguished by how they examine the activity around them and whether or not they interact with that activity. This is certainly true for HIDSs. On a passive system, the HIDS is exactly that—it simply watches the activity, analyzes it, and generates alarms. It does not interact with the activity itself in any way, and it does not modify the defensive posture of the system to react to the traffic. A passive HIDS is similar to a simple motion sensor—it generates an alarm when it matches a pattern, much as the motion sensor generates an alarm when it sees movement.</a:t>
            </a:r>
          </a:p>
          <a:p>
            <a:pPr>
              <a:defRPr/>
            </a:pPr>
            <a:endParaRPr lang="en-US" dirty="0" smtClean="0"/>
          </a:p>
          <a:p>
            <a:pPr>
              <a:defRPr/>
            </a:pPr>
            <a:r>
              <a:rPr lang="en-US" dirty="0" smtClean="0"/>
              <a:t>An active IDS will contain all the same components and capabilities of the passive IDS with one critical exception—the active IDS can react to the activity it is analyzing. These reactions can range from something simple, such as running a script to turn a process on or off, to something as complex as modifying file permissions, terminating the offending processes, logging off specific users, and reconfiguring local capabilities to prevent specific users from logging in for the next 12 hours.</a:t>
            </a:r>
            <a:endParaRPr lang="en-US" dirty="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E12C728-DE59-4D6A-A2D9-BE1A26A2A509}" type="slidenum">
              <a:rPr lang="en-US" altLang="en-US" smtClean="0"/>
              <a:pPr eaLnBrk="1" hangingPunct="1"/>
              <a:t>150</a:t>
            </a:fld>
            <a:endParaRPr lang="en-US" altLang="en-US" dirty="0" smtClean="0"/>
          </a:p>
        </p:txBody>
      </p:sp>
    </p:spTree>
    <p:extLst>
      <p:ext uri="{BB962C8B-B14F-4D97-AF65-F5344CB8AC3E}">
        <p14:creationId xmlns:p14="http://schemas.microsoft.com/office/powerpoint/2010/main" val="300490771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659B19D-3240-4234-B246-278B0C33E28C}" type="slidenum">
              <a:rPr lang="en-US" altLang="en-US" smtClean="0"/>
              <a:pPr eaLnBrk="1" hangingPunct="1"/>
              <a:t>151</a:t>
            </a:fld>
            <a:endParaRPr lang="en-US" altLang="en-US" dirty="0" smtClean="0"/>
          </a:p>
        </p:txBody>
      </p:sp>
    </p:spTree>
    <p:extLst>
      <p:ext uri="{BB962C8B-B14F-4D97-AF65-F5344CB8AC3E}">
        <p14:creationId xmlns:p14="http://schemas.microsoft.com/office/powerpoint/2010/main" val="294562646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85000" lnSpcReduction="20000"/>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latest generation of HIDSs has introduced new capabilities designed to stop attacks by preventing them from ever executing or accessing</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protected files in the first place, rather than relying on a specific signature set that only matches known attacks.</a:t>
            </a: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more advanced host-based offerings, which most vendors refer to as host-based intrusion prevention systems (HIPSs), combine the following elements into a single package:</a:t>
            </a:r>
          </a:p>
          <a:p>
            <a:pPr>
              <a:defRPr/>
            </a:pPr>
            <a:endParaRPr lang="en-US" sz="1200" b="1"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Integrated system firewall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The firewall component checks all network traffic passing into and out of the host. Users can set rules for what types of traffic they want to allow into or out of their system.</a:t>
            </a:r>
          </a:p>
          <a:p>
            <a:pPr>
              <a:defRPr/>
            </a:pPr>
            <a:endParaRPr lang="en-US" sz="1200" b="1"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Behavioral- and signature-based IDS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hybrid approach uses signatures to match well-known attacks and generic patterns for catching “zero-day” or unknown attacks for which no signatures exist.</a:t>
            </a:r>
          </a:p>
          <a:p>
            <a:pPr>
              <a:defRPr/>
            </a:pPr>
            <a:endParaRPr lang="en-US" sz="1200" b="1"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Application control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allows administrators to control how applications are used on the system and whether or not new applications can be installed. Controlling the addition, deletion, or modification of existing software can be a good way to control a system’s baseline and prevent malware from being installed.</a:t>
            </a:r>
          </a:p>
          <a:p>
            <a:pPr>
              <a:defRPr/>
            </a:pPr>
            <a:endParaRPr lang="en-US" sz="1200" b="1"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Enterprise management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Some host-based products are installed with an “agent” that allows them to be managed by and report back to a central server. This type of integrated remote management capability is essential in any large-scale deployment of host-based IDS/IPS.</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171450" indent="-171450">
              <a:buFont typeface="Arial" panose="020B0604020202020204" pitchFamily="34" charset="0"/>
              <a:buChar char="•"/>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Malware detection and prevention</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Some HIDSs/HIPSs include scanning and prevention capabilities that address spyware, malware, rootkits, and other malicious software.</a:t>
            </a:r>
            <a:endParaRPr lang="en-US" dirty="0" smtClean="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659B19D-3240-4234-B246-278B0C33E28C}" type="slidenum">
              <a:rPr lang="en-US" altLang="en-US" smtClean="0"/>
              <a:pPr eaLnBrk="1" hangingPunct="1"/>
              <a:t>152</a:t>
            </a:fld>
            <a:endParaRPr lang="en-US" altLang="en-US" dirty="0" smtClean="0"/>
          </a:p>
        </p:txBody>
      </p:sp>
    </p:spTree>
    <p:extLst>
      <p:ext uri="{BB962C8B-B14F-4D97-AF65-F5344CB8AC3E}">
        <p14:creationId xmlns:p14="http://schemas.microsoft.com/office/powerpoint/2010/main" val="461218045"/>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b="0"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45E07CA-1ED7-4AD0-ACB4-5484451F6AAA}" type="slidenum">
              <a:rPr lang="en-US" altLang="en-US" smtClean="0"/>
              <a:pPr eaLnBrk="1" hangingPunct="1"/>
              <a:t>154</a:t>
            </a:fld>
            <a:endParaRPr lang="en-US" altLang="en-US" dirty="0" smtClean="0"/>
          </a:p>
        </p:txBody>
      </p:sp>
    </p:spTree>
    <p:extLst>
      <p:ext uri="{BB962C8B-B14F-4D97-AF65-F5344CB8AC3E}">
        <p14:creationId xmlns:p14="http://schemas.microsoft.com/office/powerpoint/2010/main" val="322036385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b="0"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45E07CA-1ED7-4AD0-ACB4-5484451F6AAA}" type="slidenum">
              <a:rPr lang="en-US" altLang="en-US" smtClean="0"/>
              <a:pPr eaLnBrk="1" hangingPunct="1"/>
              <a:t>155</a:t>
            </a:fld>
            <a:endParaRPr lang="en-US" altLang="en-US" dirty="0" smtClean="0"/>
          </a:p>
        </p:txBody>
      </p:sp>
    </p:spTree>
    <p:extLst>
      <p:ext uri="{BB962C8B-B14F-4D97-AF65-F5344CB8AC3E}">
        <p14:creationId xmlns:p14="http://schemas.microsoft.com/office/powerpoint/2010/main" val="1573887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this figure shows, a computer system can have many different groups, each with its own rights and permissions.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As you can see from the description for the Administrators group in this figure, this group has complete and unrestricted access to the system. This includes access to all files, applications, and datasets. Anyone who belongs to the Administrators group or is placed in this group will have a great deal of access and control over the system.</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a:t>
            </a:fld>
            <a:endParaRPr lang="en-US" altLang="en-US" dirty="0"/>
          </a:p>
        </p:txBody>
      </p:sp>
    </p:spTree>
    <p:extLst>
      <p:ext uri="{BB962C8B-B14F-4D97-AF65-F5344CB8AC3E}">
        <p14:creationId xmlns:p14="http://schemas.microsoft.com/office/powerpoint/2010/main" val="296657695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b="1" dirty="0" smtClean="0"/>
              <a:t>Exam Tip:</a:t>
            </a:r>
            <a:r>
              <a:rPr lang="en-US" dirty="0" smtClean="0"/>
              <a:t> A honeypot is a system designed to attract potential attackers by pretending to be one or more systems with open network services.</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As is often the case, one of the best tools for information security personnel has always been knowledge. To secure and defend a network and the information systems on that network properly, security personnel need to know what they are up against. What types of attacks are being used? What tools and techniques are popular at the moment? How effective is a certain technique? What sort of impact will this tool have on my network? Often this sort of information is passed through white papers, conferences, mailing lists, or even word of mouth. In some cases, the tool developers themselves provide much of the information in the interest of promoting better security</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for everyone.</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Information is also gathered through examination and forensic analysis, often after a major incident has already occurred and information systems are already</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damaged. One of the most effective techniques for collecting this type of information is to observe activity firsthand—watching an attacker as he probes, navigates, and exploits his way through a network. To accomplish this without exposing critical information systems, security researchers often use something called a honeypot.</a:t>
            </a:r>
          </a:p>
          <a:p>
            <a:pPr>
              <a:defRPr/>
            </a:pPr>
            <a:endParaRPr lang="en-US" sz="1200" i="0" kern="1200" dirty="0" smtClean="0">
              <a:solidFill>
                <a:schemeClr val="tx1"/>
              </a:solidFill>
              <a:effectLst/>
              <a:latin typeface="Arial" charset="0"/>
              <a:ea typeface="ヒラギノ角ゴ Pro W3" pitchFamily="-111" charset="-128"/>
            </a:endParaRPr>
          </a:p>
          <a:p>
            <a:pPr>
              <a:defRPr/>
            </a:pPr>
            <a:r>
              <a:rPr lang="en-US" dirty="0" smtClean="0"/>
              <a:t>Larger, very diverse network environments can deploy multiple honeypots (thus forming a honeynet) when a single honeypot device does not provide enough coverage. Honeynets are often integrated into an organization-wide IDS/IPS because the honeynet can provide relevant information about potential attackers.</a:t>
            </a: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492DBCC-0678-4B5E-B964-CFD486F0B071}" type="slidenum">
              <a:rPr lang="en-US" altLang="en-US" smtClean="0"/>
              <a:pPr eaLnBrk="1" hangingPunct="1"/>
              <a:t>156</a:t>
            </a:fld>
            <a:endParaRPr lang="en-US" altLang="en-US" dirty="0" smtClean="0"/>
          </a:p>
        </p:txBody>
      </p:sp>
    </p:spTree>
    <p:extLst>
      <p:ext uri="{BB962C8B-B14F-4D97-AF65-F5344CB8AC3E}">
        <p14:creationId xmlns:p14="http://schemas.microsoft.com/office/powerpoint/2010/main" val="71843329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A good honeypot appears to an attacker to be a real network consisting of application servers, user systems, network traffic, and so on, but in most cases it’s actually made up of one or a few systems running specialized software to simulate the user and network traffic common to most targeted networks. This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figure </a:t>
            </a:r>
            <a:r>
              <a:rPr lang="en-US" sz="1200" i="0" kern="1200" dirty="0" smtClean="0">
                <a:solidFill>
                  <a:schemeClr val="tx1"/>
                </a:solidFill>
                <a:effectLst/>
                <a:latin typeface="Arial" charset="0"/>
                <a:ea typeface="ヒラギノ角ゴ Pro W3" pitchFamily="-111" charset="-128"/>
                <a:cs typeface="ヒラギノ角ゴ Pro W3" pitchFamily="-111" charset="-128"/>
              </a:rPr>
              <a:t>illustrates a simple honeypot layout in which a single system is placed on the network to deliberately attract attention from potential attackers.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dirty="0" smtClean="0"/>
              <a:t>This</a:t>
            </a:r>
            <a:r>
              <a:rPr lang="en-US" baseline="0" dirty="0" smtClean="0"/>
              <a:t> figure </a:t>
            </a:r>
            <a:r>
              <a:rPr lang="en-US" dirty="0" smtClean="0"/>
              <a:t>shows the security researcher’s view of the honeypot.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157</a:t>
            </a:fld>
            <a:endParaRPr lang="en-US" altLang="en-US" dirty="0"/>
          </a:p>
        </p:txBody>
      </p:sp>
    </p:spTree>
    <p:extLst>
      <p:ext uri="{BB962C8B-B14F-4D97-AF65-F5344CB8AC3E}">
        <p14:creationId xmlns:p14="http://schemas.microsoft.com/office/powerpoint/2010/main" val="75323406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attacker’s view of a honeypot.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158</a:t>
            </a:fld>
            <a:endParaRPr lang="en-US" altLang="en-US" dirty="0"/>
          </a:p>
        </p:txBody>
      </p:sp>
    </p:spTree>
    <p:extLst>
      <p:ext uri="{BB962C8B-B14F-4D97-AF65-F5344CB8AC3E}">
        <p14:creationId xmlns:p14="http://schemas.microsoft.com/office/powerpoint/2010/main" val="1068332523"/>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Promiscuous mode tells the NIC to process every network packet it sees regardless of the intended destination. Normally, a NIC processes only broadcast packets (which go to everyone on that subnet) and packets with the NIC’s Media Access Control (MAC) address as the destination address inside the packet. As a sniffer, the analyzer must process every packet crossing the wire, so the ability to place a NIC into promiscuous mode is critical.</a:t>
            </a:r>
          </a:p>
          <a:p>
            <a:endParaRPr lang="en-US" dirty="0" smtClean="0"/>
          </a:p>
          <a:p>
            <a:r>
              <a:rPr lang="en-US" dirty="0" smtClean="0"/>
              <a:t>With older networking technologies, such as hubs, it was easier to operate a protocol analyzer, as the hub broadcasted every packet across every interface regardless of the destination. With switches now the standard for networking equipment, placing a protocol analyzer becomes more difficult as switches do not broadcast every packet across every port. While this may make it harder for administrators to sniff the traffic, it also makes it harder for eavesdroppers and potential attackers.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163</a:t>
            </a:fld>
            <a:endParaRPr lang="en-US" altLang="en-US" dirty="0"/>
          </a:p>
        </p:txBody>
      </p:sp>
    </p:spTree>
    <p:extLst>
      <p:ext uri="{BB962C8B-B14F-4D97-AF65-F5344CB8AC3E}">
        <p14:creationId xmlns:p14="http://schemas.microsoft.com/office/powerpoint/2010/main" val="137690961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Depending on the manufacturer and the hardware, a mirrored port will see all the traffic passing through the switch or through a specific VLAN(s), or all the traffic passing through other specific switch ports. The network traffic is essentially copied (or mirrored) to a specific port, which can then support a protocol analyzer.</a:t>
            </a:r>
          </a:p>
          <a:p>
            <a:endParaRPr lang="en-US" dirty="0" smtClean="0"/>
          </a:p>
          <a:p>
            <a:r>
              <a:rPr lang="en-US" dirty="0" smtClean="0"/>
              <a:t>Another option for traffic capture is to use a network tap, a hardware device that can be placed inline on a network connection and that will copy traffic passing through the tap to a second set of interfaces on the tap. Network taps are often used to sniff traffic passing between devices at the network</a:t>
            </a:r>
            <a:r>
              <a:rPr lang="en-US" baseline="0" dirty="0" smtClean="0"/>
              <a:t> </a:t>
            </a:r>
            <a:r>
              <a:rPr lang="en-US" dirty="0" smtClean="0"/>
              <a:t>perimeter, such as the traffic passing between a router and a firewall.</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164</a:t>
            </a:fld>
            <a:endParaRPr lang="en-US" altLang="en-US" dirty="0"/>
          </a:p>
        </p:txBody>
      </p:sp>
    </p:spTree>
    <p:extLst>
      <p:ext uri="{BB962C8B-B14F-4D97-AF65-F5344CB8AC3E}">
        <p14:creationId xmlns:p14="http://schemas.microsoft.com/office/powerpoint/2010/main" val="25467643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common network taps work by bridging a network connection and passing incoming traffic out one tap port (A) and outgoing traffic out another tap port (B), as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165</a:t>
            </a:fld>
            <a:endParaRPr lang="en-US" altLang="en-US" dirty="0"/>
          </a:p>
        </p:txBody>
      </p:sp>
    </p:spTree>
    <p:extLst>
      <p:ext uri="{BB962C8B-B14F-4D97-AF65-F5344CB8AC3E}">
        <p14:creationId xmlns:p14="http://schemas.microsoft.com/office/powerpoint/2010/main" val="346737012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166</a:t>
            </a:fld>
            <a:endParaRPr lang="en-US" altLang="en-US" dirty="0"/>
          </a:p>
        </p:txBody>
      </p:sp>
    </p:spTree>
    <p:extLst>
      <p:ext uri="{BB962C8B-B14F-4D97-AF65-F5344CB8AC3E}">
        <p14:creationId xmlns:p14="http://schemas.microsoft.com/office/powerpoint/2010/main" val="382056607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Wireshark is a GUI-based protocol analyzer that allows users to capture and decode network traffic on any available network interface in the system on which</a:t>
            </a:r>
            <a:r>
              <a:rPr lang="en-US" baseline="0" dirty="0" smtClean="0"/>
              <a:t> </a:t>
            </a:r>
            <a:r>
              <a:rPr lang="en-US" dirty="0" smtClean="0"/>
              <a:t>the software is running (including wireless interfaces), as demonstrated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167</a:t>
            </a:fld>
            <a:endParaRPr lang="en-US" altLang="en-US" dirty="0"/>
          </a:p>
        </p:txBody>
      </p:sp>
    </p:spTree>
    <p:extLst>
      <p:ext uri="{BB962C8B-B14F-4D97-AF65-F5344CB8AC3E}">
        <p14:creationId xmlns:p14="http://schemas.microsoft.com/office/powerpoint/2010/main" val="94181793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SPAN port or mirror port creates the collection point for traffic that will be fed into a protocol analyzer or IDS/IPS. SPAN or mirror ports can usually be configured to monitor traffic passing into interfaces, passing out of interfaces, or passing in both directions. When configuring port mirroring, you need to be aware of the capabilities of the switch you are working with.</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168</a:t>
            </a:fld>
            <a:endParaRPr lang="en-US" altLang="en-US" dirty="0"/>
          </a:p>
        </p:txBody>
      </p:sp>
    </p:spTree>
    <p:extLst>
      <p:ext uri="{BB962C8B-B14F-4D97-AF65-F5344CB8AC3E}">
        <p14:creationId xmlns:p14="http://schemas.microsoft.com/office/powerpoint/2010/main" val="419679696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SPAN has the ability to copy network traffic passing through one or more ports on a switch or one or more VLANs on a switch and forward that copied traffic to a port designated for traffic capture and analysis as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169</a:t>
            </a:fld>
            <a:endParaRPr lang="en-US" altLang="en-US" dirty="0"/>
          </a:p>
        </p:txBody>
      </p:sp>
    </p:spTree>
    <p:extLst>
      <p:ext uri="{BB962C8B-B14F-4D97-AF65-F5344CB8AC3E}">
        <p14:creationId xmlns:p14="http://schemas.microsoft.com/office/powerpoint/2010/main" val="3039256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the role of security admin in Microsoft SQL Server may be applied to someone who is responsible for creating and managing logins, reading error logs, and auditing the application.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a:t>
            </a:fld>
            <a:endParaRPr lang="en-US" altLang="en-US" dirty="0"/>
          </a:p>
        </p:txBody>
      </p:sp>
    </p:spTree>
    <p:extLst>
      <p:ext uri="{BB962C8B-B14F-4D97-AF65-F5344CB8AC3E}">
        <p14:creationId xmlns:p14="http://schemas.microsoft.com/office/powerpoint/2010/main" val="110530378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Port scanners can be used to do the following:</a:t>
            </a:r>
          </a:p>
          <a:p>
            <a:endParaRPr lang="en-US" b="0" dirty="0" smtClean="0"/>
          </a:p>
          <a:p>
            <a:pPr marL="171450" indent="-171450">
              <a:buFont typeface="Arial" panose="020B0604020202020204" pitchFamily="34" charset="0"/>
              <a:buChar char="•"/>
            </a:pPr>
            <a:r>
              <a:rPr lang="en-US" b="0" i="1" dirty="0" smtClean="0"/>
              <a:t>Search for “live” hosts on a network</a:t>
            </a:r>
            <a:r>
              <a:rPr lang="en-US" b="0" dirty="0" smtClean="0"/>
              <a:t>. Most port scanners enable you to perform a quick scan using ICMP, TCP, or UDP packets to search for active hosts on a given network or network segment. ICMP is still very popular for this task, but with the default blocking of ICMP v4 in many modern operating systems, such as Windows 7 and beyond, users are increasingly turning to TCP or UDP scans for these tasks.</a:t>
            </a:r>
          </a:p>
          <a:p>
            <a:pPr marL="171450" indent="-171450">
              <a:buFont typeface="Arial" panose="020B0604020202020204" pitchFamily="34" charset="0"/>
              <a:buChar char="•"/>
            </a:pPr>
            <a:r>
              <a:rPr lang="en-US" b="0" i="1" dirty="0" smtClean="0"/>
              <a:t>Search for any open ports on the network</a:t>
            </a:r>
            <a:r>
              <a:rPr lang="en-US" b="0" dirty="0" smtClean="0"/>
              <a:t>. Port scanners are most often used to identify any open ports on a host, group of hosts, or network. By scanning a</a:t>
            </a:r>
            <a:r>
              <a:rPr lang="en-US" b="0" baseline="0" dirty="0" smtClean="0"/>
              <a:t> </a:t>
            </a:r>
            <a:r>
              <a:rPr lang="en-US" b="0" dirty="0" smtClean="0"/>
              <a:t>large number of ports over a large number of hosts, a port scanner can provide you (or an attacker) with a very good picture of what services are running on</a:t>
            </a:r>
            <a:r>
              <a:rPr lang="en-US" b="0" baseline="0" dirty="0" smtClean="0"/>
              <a:t> </a:t>
            </a:r>
            <a:r>
              <a:rPr lang="en-US" b="0" dirty="0" smtClean="0"/>
              <a:t>which hosts on your network. Scans can be done for the “default” set of popular ports, a large range of ports, or every possible port (from 1 to 65535).</a:t>
            </a:r>
          </a:p>
          <a:p>
            <a:pPr marL="171450" indent="-171450">
              <a:buFont typeface="Arial" panose="020B0604020202020204" pitchFamily="34" charset="0"/>
              <a:buChar char="•"/>
            </a:pPr>
            <a:r>
              <a:rPr lang="en-US" b="0" i="1" dirty="0" smtClean="0"/>
              <a:t>Search for specific ports</a:t>
            </a:r>
            <a:r>
              <a:rPr lang="en-US" b="0" dirty="0" smtClean="0"/>
              <a:t>. Only looking for web servers? Mail servers? Port scanners can also be configured to just look for specific services.</a:t>
            </a:r>
          </a:p>
          <a:p>
            <a:pPr marL="171450" indent="-171450">
              <a:buFont typeface="Arial" panose="020B0604020202020204" pitchFamily="34" charset="0"/>
              <a:buChar char="•"/>
            </a:pPr>
            <a:r>
              <a:rPr lang="en-US" b="0" i="1" dirty="0" smtClean="0"/>
              <a:t>Identify services on ports</a:t>
            </a:r>
            <a:r>
              <a:rPr lang="en-US" b="0" dirty="0" smtClean="0"/>
              <a:t>. Some port scanners can help identify the services running on open ports based on information returned by the service or the port/service assigned (if standards have been followed). For example, a service running on port 80 is likely to be a web server.</a:t>
            </a:r>
          </a:p>
          <a:p>
            <a:pPr marL="171450" indent="-171450">
              <a:buFont typeface="Arial" panose="020B0604020202020204" pitchFamily="34" charset="0"/>
              <a:buChar char="•"/>
            </a:pPr>
            <a:r>
              <a:rPr lang="en-US" b="0" i="1" dirty="0" smtClean="0"/>
              <a:t>Look for TCP/UDP services</a:t>
            </a:r>
            <a:r>
              <a:rPr lang="en-US" b="0" dirty="0" smtClean="0"/>
              <a:t>. Most port scanners can perform scans for both TCP and UDP services, although some tools do not allow you to scan for both protocols at the same time.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As a security professional, you’ll use port scanners in much the same way an attacker would: to probe the systems in your network for open services. When you find open services, you’ll need to determine if those services should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be running at all, if they should be running on the system(s) you found them on, and if you can do anything to limit what connections are allowed to those services. For example, you may want to scan your network for any system accepting connections on TCP port 1433 (Microsoft SQL Server). If you find a system accepting connections on TCP port 1433 in your Sales group, chances are someone has installed something they shouldn’t have (or someone installed something for them).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171</a:t>
            </a:fld>
            <a:endParaRPr lang="en-US" altLang="en-US" dirty="0"/>
          </a:p>
        </p:txBody>
      </p:sp>
    </p:spTree>
    <p:extLst>
      <p:ext uri="{BB962C8B-B14F-4D97-AF65-F5344CB8AC3E}">
        <p14:creationId xmlns:p14="http://schemas.microsoft.com/office/powerpoint/2010/main" val="356236658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Active tools interact with a target system in a fashion where their use can be detected. Scanning a network with Nmap (Network Mapper) is an active act that can be detected. In the case of Nmap, the tool may not be specifically detectable, but its use, the sending of packets, can be detected. When you need to map out your network or look for open services on one or more hosts, a port scanner is probably the</a:t>
            </a:r>
            <a:r>
              <a:rPr lang="en-US" baseline="0" dirty="0" smtClean="0"/>
              <a:t> </a:t>
            </a:r>
            <a:r>
              <a:rPr lang="en-US" dirty="0" smtClean="0"/>
              <a:t>most efficient tool for the job.</a:t>
            </a:r>
          </a:p>
          <a:p>
            <a:endParaRPr lang="en-US" dirty="0" smtClean="0"/>
          </a:p>
          <a:p>
            <a:r>
              <a:rPr lang="en-US" dirty="0" smtClean="0"/>
              <a:t>Passive tools are those that do not interact with the system in a manner that would permit detection, as in sending packets or altering traffic. An example of a passive tool is Tripwire, which can detect changes to a file based on hash values. Another passive example is the OS mapping by analyzing TCP/IP traces with a tool such as Wireshark. Passive sensors can use existing traffic to provide data for analysis.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174</a:t>
            </a:fld>
            <a:endParaRPr lang="en-US" altLang="en-US" dirty="0"/>
          </a:p>
        </p:txBody>
      </p:sp>
    </p:spTree>
    <p:extLst>
      <p:ext uri="{BB962C8B-B14F-4D97-AF65-F5344CB8AC3E}">
        <p14:creationId xmlns:p14="http://schemas.microsoft.com/office/powerpoint/2010/main" val="304791998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13.14 shows a screen shot of Zenmap, a cross-platform version of the very popular Nmap port scanner available from http://insecure.org.</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175</a:t>
            </a:fld>
            <a:endParaRPr lang="en-US" altLang="en-US" dirty="0"/>
          </a:p>
        </p:txBody>
      </p:sp>
    </p:spTree>
    <p:extLst>
      <p:ext uri="{BB962C8B-B14F-4D97-AF65-F5344CB8AC3E}">
        <p14:creationId xmlns:p14="http://schemas.microsoft.com/office/powerpoint/2010/main" val="294299254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Attackers can use banners to determine what services are running, and typically do for common banner issuing services such as HTTP, FTP, SMTP, and Telnet.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176</a:t>
            </a:fld>
            <a:endParaRPr lang="en-US" altLang="en-US" dirty="0"/>
          </a:p>
        </p:txBody>
      </p:sp>
    </p:spTree>
    <p:extLst>
      <p:ext uri="{BB962C8B-B14F-4D97-AF65-F5344CB8AC3E}">
        <p14:creationId xmlns:p14="http://schemas.microsoft.com/office/powerpoint/2010/main" val="97755016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figure shows a couple of banner grabs being performed from a Telnet client against a web server. In this example, Telnet sends information to two different web servers and displays the responses (the banners). The top response is from an Apache instance (Apache/2.0.65) and the bottom is from Microsoft IIS (Microsoft-HTTPAPI/2.0).</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177</a:t>
            </a:fld>
            <a:endParaRPr lang="en-US" altLang="en-US" dirty="0"/>
          </a:p>
        </p:txBody>
      </p:sp>
    </p:spTree>
    <p:extLst>
      <p:ext uri="{BB962C8B-B14F-4D97-AF65-F5344CB8AC3E}">
        <p14:creationId xmlns:p14="http://schemas.microsoft.com/office/powerpoint/2010/main" val="408363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Password policy components:</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Password construction </a:t>
            </a:r>
            <a:r>
              <a:rPr lang="en-US" sz="1200" i="0" kern="1200" dirty="0" smtClean="0">
                <a:solidFill>
                  <a:schemeClr val="tx1"/>
                </a:solidFill>
                <a:effectLst/>
                <a:latin typeface="Arial" charset="0"/>
                <a:ea typeface="ヒラギノ角ゴ Pro W3" pitchFamily="-111" charset="-128"/>
                <a:cs typeface="ヒラギノ角ゴ Pro W3" pitchFamily="-111" charset="-128"/>
              </a:rPr>
              <a:t>How many characters a password should have; the use of capitalization, numbers, and special characters; not basing the password on a dictionary word or personal information; not making the password a slight modification of an existing password; and so on</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Reuse restrictions </a:t>
            </a:r>
            <a:r>
              <a:rPr lang="en-US" sz="1200" i="0" kern="1200" dirty="0" smtClean="0">
                <a:solidFill>
                  <a:schemeClr val="tx1"/>
                </a:solidFill>
                <a:effectLst/>
                <a:latin typeface="Arial" charset="0"/>
                <a:ea typeface="ヒラギノ角ゴ Pro W3" pitchFamily="-111" charset="-128"/>
                <a:cs typeface="ヒラギノ角ゴ Pro W3" pitchFamily="-111" charset="-128"/>
              </a:rPr>
              <a:t>Whether or not passwords can be reused, and, if so, with what frequency (how many different passwords must you use before you can use one you’ve used before)</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Duration </a:t>
            </a:r>
            <a:r>
              <a:rPr lang="en-US" sz="1200" i="0" kern="1200" dirty="0" smtClean="0">
                <a:solidFill>
                  <a:schemeClr val="tx1"/>
                </a:solidFill>
                <a:effectLst/>
                <a:latin typeface="Arial" charset="0"/>
                <a:ea typeface="ヒラギノ角ゴ Pro W3" pitchFamily="-111" charset="-128"/>
                <a:cs typeface="ヒラギノ角ゴ Pro W3" pitchFamily="-111" charset="-128"/>
              </a:rPr>
              <a:t>The minimum and maximum number of days a password can be used before it can be changed or must be changed</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Protection of passwords </a:t>
            </a:r>
            <a:r>
              <a:rPr lang="en-US" sz="1200" i="0" kern="1200" dirty="0" smtClean="0">
                <a:solidFill>
                  <a:schemeClr val="tx1"/>
                </a:solidFill>
                <a:effectLst/>
                <a:latin typeface="Arial" charset="0"/>
                <a:ea typeface="ヒラギノ角ゴ Pro W3" pitchFamily="-111" charset="-128"/>
                <a:cs typeface="ヒラギノ角ゴ Pro W3" pitchFamily="-111" charset="-128"/>
              </a:rPr>
              <a:t>Not writing down passwords where others can find them, not saving passwords and not allowing automated logins, not sharing passwords with other users, and so on</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Consequences </a:t>
            </a:r>
            <a:r>
              <a:rPr lang="en-US" sz="1200" i="0" kern="1200" dirty="0" smtClean="0">
                <a:solidFill>
                  <a:schemeClr val="tx1"/>
                </a:solidFill>
                <a:effectLst/>
                <a:latin typeface="Arial" charset="0"/>
                <a:ea typeface="ヒラギノ角ゴ Pro W3" pitchFamily="-111" charset="-128"/>
                <a:cs typeface="ヒラギノ角ゴ Pro W3" pitchFamily="-111" charset="-128"/>
              </a:rPr>
              <a:t>Consequences associated with violation of or noncompliance with the policy</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a:t>
            </a:fld>
            <a:endParaRPr lang="en-US" altLang="en-US" dirty="0"/>
          </a:p>
        </p:txBody>
      </p:sp>
    </p:spTree>
    <p:extLst>
      <p:ext uri="{BB962C8B-B14F-4D97-AF65-F5344CB8AC3E}">
        <p14:creationId xmlns:p14="http://schemas.microsoft.com/office/powerpoint/2010/main" val="41179787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database contains information about the user accounts and security information for all resources identified within the domain. Each user within the domain is assigned his or her own unique account (that is, a domain is not a single account shared by multiple users), which is then assigned access to specific resources within the domain. In operating systems that provide domain capabilities, the password policy is set in the root container for the domain and applies to all users within that domain. Setting a password policy for a domain is similar to setting other password policies in that the same critical elements need to be considered (password length, complexity, life, and so on). If a change to one of these elements is desired for a group of users, a new domain needs to be created because the domain is considered a security boundary. In a Windows operating system that employs Active Directory, the domain password policy can be set in the Active Directory Users and Computers menu in the Administrative Tools section of the Control Panel.</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a:t>
            </a:fld>
            <a:endParaRPr lang="en-US" altLang="en-US" dirty="0"/>
          </a:p>
        </p:txBody>
      </p:sp>
    </p:spTree>
    <p:extLst>
      <p:ext uri="{BB962C8B-B14F-4D97-AF65-F5344CB8AC3E}">
        <p14:creationId xmlns:p14="http://schemas.microsoft.com/office/powerpoint/2010/main" val="7164243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Elements of the group policy object (GPO):</a:t>
            </a:r>
          </a:p>
          <a:p>
            <a:r>
              <a:rPr lang="en-US" b="1" dirty="0" smtClean="0"/>
              <a:t>Enforce password history </a:t>
            </a:r>
            <a:r>
              <a:rPr lang="en-US" dirty="0" smtClean="0"/>
              <a:t>Tells the system how many passwords to remember and does not allow a user to reuse an old password.</a:t>
            </a:r>
          </a:p>
          <a:p>
            <a:r>
              <a:rPr lang="en-US" b="1" dirty="0" smtClean="0"/>
              <a:t>Maximum password age</a:t>
            </a:r>
            <a:r>
              <a:rPr lang="en-US" dirty="0" smtClean="0"/>
              <a:t> Specifies the maximum number of days a password may be used before it must be changed.</a:t>
            </a:r>
          </a:p>
          <a:p>
            <a:r>
              <a:rPr lang="en-US" b="1" dirty="0" smtClean="0"/>
              <a:t>Minimum password age</a:t>
            </a:r>
            <a:r>
              <a:rPr lang="en-US" dirty="0" smtClean="0"/>
              <a:t> Specifies the minimum number of days a password must be used before it can be changed again.</a:t>
            </a:r>
          </a:p>
          <a:p>
            <a:r>
              <a:rPr lang="en-US" b="1" dirty="0" smtClean="0"/>
              <a:t>Minimum password length</a:t>
            </a:r>
            <a:r>
              <a:rPr lang="en-US" dirty="0" smtClean="0"/>
              <a:t> Specifies the minimum number of characters that must be used in a password.</a:t>
            </a:r>
          </a:p>
          <a:p>
            <a:r>
              <a:rPr lang="en-US" b="1" dirty="0" smtClean="0"/>
              <a:t>Password must meet complexity requirements</a:t>
            </a:r>
            <a:r>
              <a:rPr lang="en-US" dirty="0" smtClean="0"/>
              <a:t> Specifies that the password must meet the minimum length requirement and have characters from at least three of the following four groups: English uppercase characters (A through Z), English lowercase characters (a through z), numerals (0 through 9), and non-alphabetic characters (such as !, $, #, %).</a:t>
            </a:r>
          </a:p>
          <a:p>
            <a:r>
              <a:rPr lang="en-US" b="1" dirty="0" smtClean="0"/>
              <a:t>Store passwords using reversible encryption</a:t>
            </a:r>
            <a:r>
              <a:rPr lang="en-US" dirty="0" smtClean="0"/>
              <a:t> Reversible encryption is a form of encryption that can easily be decrypted and is essentially the same as storing a plaintext version of the password (because it’s so easy to reverse the encryption and get the password). This should be used only when applications use protocols that require the user’s password for authentication (such as Challenge-Handshake Authentication Protocol, or CHAP).</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a:t>
            </a:fld>
            <a:endParaRPr lang="en-US" altLang="en-US" dirty="0"/>
          </a:p>
        </p:txBody>
      </p:sp>
    </p:spTree>
    <p:extLst>
      <p:ext uri="{BB962C8B-B14F-4D97-AF65-F5344CB8AC3E}">
        <p14:creationId xmlns:p14="http://schemas.microsoft.com/office/powerpoint/2010/main" val="9220370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Once the user has entered a user ID and password, the single sign-on system passes these credentials transparently to other systems so that repeated logons are not required. Put simply, you supply the right username and password once and you have access to all the applications and data you need, without having to log in multiple times and remember many different passwords. From a user standpoint, SSO means you need to remember only one username and one password. From an administration standpoint, SSO can be easier to manage and maintain. From a security standpoint, SSO can be even more secure, as users who need to remember only</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one password are less likely to choose something too simple or something so complex they need to write it down.</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In reality, SSO is usually a little more difficult to implement than vendors would lead you to believe. To be effective and useful, all your applications need to be able to access and use the authentication provided by the SSO process. The more diverse your network, the less likely this is to be the case. If your network, like most, contains different operating systems, custom applications, and a diverse user base, SSO may not even be a viable option.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16EB95C-96CC-4CEB-BB08-3B7E260E8EFE}" type="slidenum">
              <a:rPr lang="en-US" altLang="en-US" smtClean="0"/>
              <a:pPr eaLnBrk="1" hangingPunct="1"/>
              <a:t>22</a:t>
            </a:fld>
            <a:endParaRPr lang="en-US" altLang="en-US" dirty="0" smtClean="0"/>
          </a:p>
        </p:txBody>
      </p:sp>
    </p:spTree>
    <p:extLst>
      <p:ext uri="{BB962C8B-B14F-4D97-AF65-F5344CB8AC3E}">
        <p14:creationId xmlns:p14="http://schemas.microsoft.com/office/powerpoint/2010/main" val="39738232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Domain controller</a:t>
            </a:r>
            <a:r>
              <a:rPr lang="en-US" dirty="0" smtClean="0"/>
              <a:t> – A computer that responds to security authentication requests, such as logging into a computer, for a Windows domain.</a:t>
            </a:r>
          </a:p>
          <a:p>
            <a:r>
              <a:rPr lang="en-US" u="sng" dirty="0" smtClean="0"/>
              <a:t>Domain password policy</a:t>
            </a:r>
            <a:r>
              <a:rPr lang="en-US" dirty="0" smtClean="0"/>
              <a:t> – A </a:t>
            </a:r>
            <a:r>
              <a:rPr lang="en-US" sz="1200" i="0" kern="1200" dirty="0" smtClean="0">
                <a:solidFill>
                  <a:schemeClr val="tx1"/>
                </a:solidFill>
                <a:effectLst/>
                <a:latin typeface="Arial" charset="0"/>
                <a:ea typeface="ヒラギノ角ゴ Pro W3" pitchFamily="-111" charset="-128"/>
                <a:cs typeface="ヒラギノ角ゴ Pro W3" pitchFamily="-111" charset="-128"/>
              </a:rPr>
              <a:t>password policy for a specific domain.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Encapsulating Security Payload (ESP)</a:t>
            </a:r>
            <a:r>
              <a:rPr lang="en-US" dirty="0" smtClean="0"/>
              <a:t> – A portion of the IPsec implementation that provides for data confidentiality with optional authentication and replay detection services. ESP completely encapsulates user data in the datagram and can be used either by itself or in conjunction with Authentication Headers for varying degrees of IPsec services.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eXtensible Access Control Markup Language (XACML)</a:t>
            </a:r>
            <a:r>
              <a:rPr lang="en-US" dirty="0" smtClean="0"/>
              <a:t> – An open standard XML-based language used to describe access control.</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Group</a:t>
            </a:r>
            <a:r>
              <a:rPr lang="en-US" dirty="0" smtClean="0"/>
              <a:t> – A collection of users with some common criteria, such as a need for access to a particular dataset or group of applications.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Group policy object (GPO)</a:t>
            </a:r>
            <a:r>
              <a:rPr lang="en-US" dirty="0" smtClean="0"/>
              <a:t> – Stores the group policy settings in a Microsoft Active Directory environment.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Identification</a:t>
            </a:r>
            <a:r>
              <a:rPr lang="en-US" dirty="0" smtClean="0"/>
              <a:t> – The process of determining identity as part of identity management and access control. Usually performed only once, when the user ID is assigned.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Internet Key Exchange (IKE)</a:t>
            </a:r>
            <a:r>
              <a:rPr lang="en-US" u="none" dirty="0" smtClean="0"/>
              <a:t> </a:t>
            </a:r>
            <a:r>
              <a:rPr lang="en-US" dirty="0" smtClean="0"/>
              <a:t>– The protocol formerly known as ISAKMP/Oakley, defined in RFC 2409. A hybrid protocol that uses part of the Oakley and part of the Secure Key Exchange Mechanism for Internet (SKEMI) protocol suites inside the Internet Security Association and Key Management Protocol (ISAKMP) framework. IKE is used to establish a shared security policy and authenticated keys for services that require keys (such as IPsec).</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Internet Protocol Security (IPsec)</a:t>
            </a:r>
            <a:r>
              <a:rPr lang="en-US" dirty="0" smtClean="0"/>
              <a:t> – A protocol used to secure IP packets during transmission across a network. IPsec offers authentication, integrity, and confidentiality services and uses Authentication Headers (AH) and Encapsulating Security Payload (ESP) to accomplish this functionality.</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a:t>
            </a:fld>
            <a:endParaRPr lang="en-US" altLang="en-US" dirty="0"/>
          </a:p>
        </p:txBody>
      </p:sp>
    </p:spTree>
    <p:extLst>
      <p:ext uri="{BB962C8B-B14F-4D97-AF65-F5344CB8AC3E}">
        <p14:creationId xmlns:p14="http://schemas.microsoft.com/office/powerpoint/2010/main" val="21663083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figure </a:t>
            </a:r>
            <a:r>
              <a:rPr lang="en-US" dirty="0" smtClean="0"/>
              <a:t>shows a logical depiction of the SSO process:</a:t>
            </a:r>
          </a:p>
          <a:p>
            <a:endParaRPr lang="en-US" dirty="0" smtClean="0"/>
          </a:p>
          <a:p>
            <a:r>
              <a:rPr lang="en-US" dirty="0" smtClean="0"/>
              <a:t>1. The user signs in once, providing a username and password to the SSO server.</a:t>
            </a:r>
          </a:p>
          <a:p>
            <a:r>
              <a:rPr lang="en-US" dirty="0" smtClean="0"/>
              <a:t>2. The SSO server provides authentication information to any resource the user accesses during that session. The server interfaces with the other applications and systems—the user does not need to log into each system individually.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23</a:t>
            </a:fld>
            <a:endParaRPr lang="en-US" altLang="en-US" dirty="0"/>
          </a:p>
        </p:txBody>
      </p:sp>
    </p:spTree>
    <p:extLst>
      <p:ext uri="{BB962C8B-B14F-4D97-AF65-F5344CB8AC3E}">
        <p14:creationId xmlns:p14="http://schemas.microsoft.com/office/powerpoint/2010/main" val="3751816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Time of day restrictions are usually specified for individual accounts, as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25</a:t>
            </a:fld>
            <a:endParaRPr lang="en-US" altLang="en-US" dirty="0"/>
          </a:p>
        </p:txBody>
      </p:sp>
    </p:spTree>
    <p:extLst>
      <p:ext uri="{BB962C8B-B14F-4D97-AF65-F5344CB8AC3E}">
        <p14:creationId xmlns:p14="http://schemas.microsoft.com/office/powerpoint/2010/main" val="1376256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While the username/password combination has been and continues to be the cheapest and most popular method of controlling access to resources, many organizations look for a more secure and tamper-resistant form of authentication. Usernames and passwords are “something you know” (which can be used by anyone else who knows or discovers the information). A more secure method of authentication is to combine the “something you know” with “something you have.” </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Most tokens are physical tokens that display a series of numbers that changes every 30 to 90 seconds, such as the token pictured in Figure 11.7 from Blizzard Entertainment. This sequence of numbers must be entered when the user is attempting to log in or access certain resources. The ever-changing sequence of numbers is synchronized to a remote server such that when the user enters the correct username, password, and matching sequence of numbers, he is allowed to log in. Even if an attacker obtains the username and password, the attacker cannot log in without the matching sequence of numbers. Other physical tokens include Common Access Cards (CACs), USB tokens, smart cards, and PC cards.</a:t>
            </a:r>
          </a:p>
          <a:p>
            <a:endParaRPr lang="en-US" altLang="en-US" dirty="0" smtClean="0">
              <a:latin typeface="Arial" pitchFamily="34" charset="0"/>
              <a:ea typeface="ヒラギノ角ゴ Pro W3" pitchFamily="-112" charset="-128"/>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102930A-38BE-4636-B344-94A0575E9203}" type="slidenum">
              <a:rPr lang="en-US" altLang="en-US" smtClean="0"/>
              <a:pPr eaLnBrk="1" hangingPunct="1"/>
              <a:t>26</a:t>
            </a:fld>
            <a:endParaRPr lang="en-US" altLang="en-US" dirty="0" smtClean="0"/>
          </a:p>
        </p:txBody>
      </p:sp>
    </p:spTree>
    <p:extLst>
      <p:ext uri="{BB962C8B-B14F-4D97-AF65-F5344CB8AC3E}">
        <p14:creationId xmlns:p14="http://schemas.microsoft.com/office/powerpoint/2010/main" val="1389990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tokens are physical tokens that display a series of numbers that changes every 30 to 90 seconds, such as the token pictured in this</a:t>
            </a:r>
            <a:r>
              <a:rPr lang="en-US" baseline="0" dirty="0" smtClean="0"/>
              <a:t> </a:t>
            </a:r>
            <a:r>
              <a:rPr lang="en-US" dirty="0" smtClean="0"/>
              <a:t>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27</a:t>
            </a:fld>
            <a:endParaRPr lang="en-US" altLang="en-US" dirty="0"/>
          </a:p>
        </p:txBody>
      </p:sp>
    </p:spTree>
    <p:extLst>
      <p:ext uri="{BB962C8B-B14F-4D97-AF65-F5344CB8AC3E}">
        <p14:creationId xmlns:p14="http://schemas.microsoft.com/office/powerpoint/2010/main" val="1193640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Best Practice: Password Expiration </a:t>
            </a:r>
            <a:r>
              <a:rPr lang="en-US" dirty="0" smtClean="0"/>
              <a:t>One of the best practices an organization can implement is to attach an expiration date to user passwords. This helps ensure that if a password is compromised, the period that the account remains compromised is limited. In most environments and operating systems, this is expressed in terms of the number of days before the password expires and is no longer valid. For example, a maximum password age of 90 days means that a particular password will expire 90 days after that password was initially set to its current value.</a:t>
            </a:r>
          </a:p>
          <a:p>
            <a:endParaRPr lang="en-US" dirty="0" smtClean="0"/>
          </a:p>
          <a:p>
            <a:r>
              <a:rPr lang="en-US" dirty="0" smtClean="0"/>
              <a:t>If the password (and thus the account) has been compromised when the expiration date is reached and a new password is set, the attacker will again (hopefully) be locked out of the system. The attacker can’t change the password himself, since the user would then be locked out and would contact an administrator to have the password reset, thus again locking out the attacker.</a:t>
            </a:r>
          </a:p>
          <a:p>
            <a:endParaRPr lang="en-US" dirty="0" smtClean="0"/>
          </a:p>
          <a:p>
            <a:r>
              <a:rPr lang="en-US" dirty="0" smtClean="0"/>
              <a:t>Another attack option would involve the attacker setting a new password on the compromised account and then attempting to reset the account back to the original, compromised password. If the attacker is successful, a new expiration time would be set for the account but the old password would still be used and the user would not be locked out of their account; in most cases, the user wouldn’t notice anything had happened at all as their old password would continue to work. This is one reason why a password history mechanism should be used. The history is used to keep track of previously used passwords so that they cannot be reused.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28</a:t>
            </a:fld>
            <a:endParaRPr lang="en-US" altLang="en-US" dirty="0"/>
          </a:p>
        </p:txBody>
      </p:sp>
    </p:spTree>
    <p:extLst>
      <p:ext uri="{BB962C8B-B14F-4D97-AF65-F5344CB8AC3E}">
        <p14:creationId xmlns:p14="http://schemas.microsoft.com/office/powerpoint/2010/main" val="8735252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If multiple users share a computer system, the system administrator likely needs to control who is allowed to do what when it comes to viewing, using, or changing system resources. While operating systems vary in how they implement these types of controls, most operating systems use the concepts of permissions and rights to control and safeguard access to resources. As we discussed earlier, permissions control what a user is allowed to do with objects on a system and rights define the actions a user can perform on the system itself.</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dirty="0" smtClean="0"/>
              <a:t>The Windows operating systems use the concepts of permissions and rights to control access to files, folders, and information resources. When using the NTFS file system, administrators can grant users and groups permission to perform certain tasks as they relate to files, folders, and Registry keys.</a:t>
            </a:r>
          </a:p>
          <a:p>
            <a:endParaRPr lang="en-US" dirty="0" smtClean="0"/>
          </a:p>
          <a:p>
            <a:r>
              <a:rPr lang="en-US" dirty="0" smtClean="0"/>
              <a:t>The basic categories of NTFS permissions are as follows:</a:t>
            </a:r>
          </a:p>
          <a:p>
            <a:r>
              <a:rPr lang="en-US" b="1" dirty="0" smtClean="0"/>
              <a:t>Full Control </a:t>
            </a:r>
            <a:r>
              <a:rPr lang="en-US" dirty="0" smtClean="0"/>
              <a:t>A user/group can change permissions on the folder/file, take ownership if someone else owns the folder/file, delete subfolders and files, and perform actions permitted by all other NTFS folder permissions.</a:t>
            </a:r>
          </a:p>
          <a:p>
            <a:r>
              <a:rPr lang="en-US" b="1" dirty="0" smtClean="0"/>
              <a:t>Modify</a:t>
            </a:r>
            <a:r>
              <a:rPr lang="en-US" dirty="0" smtClean="0"/>
              <a:t> Users/groups can view and modify files/ folders and their properties, can delete and add files/folders, and can delete or add properties to a file/folder.</a:t>
            </a:r>
          </a:p>
          <a:p>
            <a:r>
              <a:rPr lang="en-US" b="1" dirty="0" smtClean="0"/>
              <a:t>Read &amp; Execute </a:t>
            </a:r>
            <a:r>
              <a:rPr lang="en-US" dirty="0" smtClean="0"/>
              <a:t>Users/groups can view the file/folder and can execute scripts and executables but cannot make any changes (files/folders are read-only).</a:t>
            </a:r>
          </a:p>
          <a:p>
            <a:r>
              <a:rPr lang="en-US" b="1" dirty="0" smtClean="0"/>
              <a:t>List</a:t>
            </a:r>
            <a:r>
              <a:rPr lang="en-US" dirty="0" smtClean="0"/>
              <a:t> Folder Contents A user/group can list only what is inside the folder (applies to folders only).</a:t>
            </a:r>
          </a:p>
          <a:p>
            <a:r>
              <a:rPr lang="en-US" b="1" dirty="0" smtClean="0"/>
              <a:t>Read</a:t>
            </a:r>
            <a:r>
              <a:rPr lang="en-US" dirty="0" smtClean="0"/>
              <a:t> Users/groups can view the contents of the file/folder and the file/folder properties.</a:t>
            </a:r>
          </a:p>
          <a:p>
            <a:r>
              <a:rPr lang="en-US" b="1" dirty="0" smtClean="0"/>
              <a:t>Write</a:t>
            </a:r>
            <a:r>
              <a:rPr lang="en-US" dirty="0" smtClean="0"/>
              <a:t> Users/groups can write to the file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Windows operating system also uses user rights or privileges to determine what actions a user or group is allowed to perform or access. These user rights are typically assigned to groups, as it is easier to deal with a few groups than to assign rights to individual users, and they are usually defined in either a group or a local security policy.</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list of user rights is quite extensive but a few examples of user rights are:</a:t>
            </a:r>
          </a:p>
          <a:p>
            <a:r>
              <a:rPr lang="en-US" sz="1200" b="1" i="0" kern="1200" dirty="0" smtClean="0">
                <a:solidFill>
                  <a:schemeClr val="tx1"/>
                </a:solidFill>
                <a:effectLst/>
                <a:latin typeface="Arial" charset="0"/>
                <a:ea typeface="ヒラギノ角ゴ Pro W3" pitchFamily="-111" charset="-128"/>
                <a:cs typeface="ヒラギノ角ゴ Pro W3" pitchFamily="-111" charset="-128"/>
              </a:rPr>
              <a:t>Log on locally </a:t>
            </a:r>
            <a:r>
              <a:rPr lang="en-US" sz="1200" i="0" kern="1200" dirty="0" smtClean="0">
                <a:solidFill>
                  <a:schemeClr val="tx1"/>
                </a:solidFill>
                <a:effectLst/>
                <a:latin typeface="Arial" charset="0"/>
                <a:ea typeface="ヒラギノ角ゴ Pro W3" pitchFamily="-111" charset="-128"/>
                <a:cs typeface="ヒラギノ角ゴ Pro W3" pitchFamily="-111" charset="-128"/>
              </a:rPr>
              <a:t>Users/groups can attempt to log onto the local system itself.</a:t>
            </a:r>
          </a:p>
          <a:p>
            <a:r>
              <a:rPr lang="en-US" sz="1200" b="1" i="0" kern="1200" dirty="0" smtClean="0">
                <a:solidFill>
                  <a:schemeClr val="tx1"/>
                </a:solidFill>
                <a:effectLst/>
                <a:latin typeface="Arial" charset="0"/>
                <a:ea typeface="ヒラギノ角ゴ Pro W3" pitchFamily="-111" charset="-128"/>
                <a:cs typeface="ヒラギノ角ゴ Pro W3" pitchFamily="-111" charset="-128"/>
              </a:rPr>
              <a:t>Access this computer from the network </a:t>
            </a:r>
            <a:r>
              <a:rPr lang="en-US" sz="1200" i="0" kern="1200" dirty="0" smtClean="0">
                <a:solidFill>
                  <a:schemeClr val="tx1"/>
                </a:solidFill>
                <a:effectLst/>
                <a:latin typeface="Arial" charset="0"/>
                <a:ea typeface="ヒラギノ角ゴ Pro W3" pitchFamily="-111" charset="-128"/>
                <a:cs typeface="ヒラギノ角ゴ Pro W3" pitchFamily="-111" charset="-128"/>
              </a:rPr>
              <a:t>Users/groups can attempt to access this system through the network connection.</a:t>
            </a:r>
          </a:p>
          <a:p>
            <a:r>
              <a:rPr lang="en-US" sz="1200" b="1" i="0" kern="1200" dirty="0" smtClean="0">
                <a:solidFill>
                  <a:schemeClr val="tx1"/>
                </a:solidFill>
                <a:effectLst/>
                <a:latin typeface="Arial" charset="0"/>
                <a:ea typeface="ヒラギノ角ゴ Pro W3" pitchFamily="-111" charset="-128"/>
                <a:cs typeface="ヒラギノ角ゴ Pro W3" pitchFamily="-111" charset="-128"/>
              </a:rPr>
              <a:t>Manage auditing and security log </a:t>
            </a:r>
            <a:r>
              <a:rPr lang="en-US" sz="1200" i="0" kern="1200" dirty="0" smtClean="0">
                <a:solidFill>
                  <a:schemeClr val="tx1"/>
                </a:solidFill>
                <a:effectLst/>
                <a:latin typeface="Arial" charset="0"/>
                <a:ea typeface="ヒラギノ角ゴ Pro W3" pitchFamily="-111" charset="-128"/>
                <a:cs typeface="ヒラギノ角ゴ Pro W3" pitchFamily="-111" charset="-128"/>
              </a:rPr>
              <a:t>Users/groups can view, modify, and delete auditing and security log information.</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Least privilege requires that users be given the absolute minimum number of rights and privileges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required to perform their authorized duties. For example, if a user does not need the ability to install software on their own desktop to perform their job, then don’t give them that ability. This reduces the likelihood the user will load malware, insecure software, or unauthorized applications onto their system.</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29</a:t>
            </a:fld>
            <a:endParaRPr lang="en-US" altLang="en-US" dirty="0"/>
          </a:p>
        </p:txBody>
      </p:sp>
    </p:spTree>
    <p:extLst>
      <p:ext uri="{BB962C8B-B14F-4D97-AF65-F5344CB8AC3E}">
        <p14:creationId xmlns:p14="http://schemas.microsoft.com/office/powerpoint/2010/main" val="42024962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a:t>
            </a:r>
            <a:r>
              <a:rPr lang="en-US" baseline="0" dirty="0" smtClean="0"/>
              <a:t>s figure</a:t>
            </a:r>
            <a:r>
              <a:rPr lang="en-US" dirty="0" smtClean="0"/>
              <a:t> shows the permissions on a folder called Data from a Windows Server system. In the top half of the Permissions window are the users and groups that have permissions for this folder. In the bottom half of the window are the permissions assigned to the highlighted user or group.</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30</a:t>
            </a:fld>
            <a:endParaRPr lang="en-US" altLang="en-US" dirty="0"/>
          </a:p>
        </p:txBody>
      </p:sp>
    </p:spTree>
    <p:extLst>
      <p:ext uri="{BB962C8B-B14F-4D97-AF65-F5344CB8AC3E}">
        <p14:creationId xmlns:p14="http://schemas.microsoft.com/office/powerpoint/2010/main" val="8666049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Rights tend to be actions that deal with accessing the system itself, process control, logging, and so on. This figure shows the user rights contained in the local security policy on a Windows system.</a:t>
            </a:r>
          </a:p>
          <a:p>
            <a:endPar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endParaRPr>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Although it is very important to get security settings “right the first time,” it is just as important to perform routine audits of security settings such as user accounts, group memberships, file permissions, and so on. </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31</a:t>
            </a:fld>
            <a:endParaRPr lang="en-US" altLang="en-US" dirty="0"/>
          </a:p>
        </p:txBody>
      </p:sp>
    </p:spTree>
    <p:extLst>
      <p:ext uri="{BB962C8B-B14F-4D97-AF65-F5344CB8AC3E}">
        <p14:creationId xmlns:p14="http://schemas.microsoft.com/office/powerpoint/2010/main" val="14648200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Folders and files are not the only things that can be safeguarded or controlled using permissions. Even access and use of peripherals, such as printers, can be controlled using permissions. This</a:t>
            </a:r>
            <a:r>
              <a:rPr lang="en-US" baseline="0" dirty="0" smtClean="0"/>
              <a:t> figure</a:t>
            </a:r>
            <a:r>
              <a:rPr lang="en-US" dirty="0" smtClean="0"/>
              <a:t> shows the Security tab from a printer attached to a Windows system. Permissions can be assigned to control who can print to the printer, who can manage documents and print jobs sent to the printer, and who can manage the printer itself. With this type of granular control, administrators have a great deal of control over how system resources are used and who uses them.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32</a:t>
            </a:fld>
            <a:endParaRPr lang="en-US" altLang="en-US" dirty="0"/>
          </a:p>
        </p:txBody>
      </p:sp>
    </p:spTree>
    <p:extLst>
      <p:ext uri="{BB962C8B-B14F-4D97-AF65-F5344CB8AC3E}">
        <p14:creationId xmlns:p14="http://schemas.microsoft.com/office/powerpoint/2010/main" val="7113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33</a:t>
            </a:fld>
            <a:endParaRPr lang="en-US" altLang="en-US" dirty="0"/>
          </a:p>
        </p:txBody>
      </p:sp>
    </p:spTree>
    <p:extLst>
      <p:ext uri="{BB962C8B-B14F-4D97-AF65-F5344CB8AC3E}">
        <p14:creationId xmlns:p14="http://schemas.microsoft.com/office/powerpoint/2010/main" val="1347799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Internet Security Association and Key Management Protocol (ISAKMP)</a:t>
            </a:r>
            <a:r>
              <a:rPr lang="en-US" u="none" dirty="0" smtClean="0"/>
              <a:t> </a:t>
            </a:r>
            <a:r>
              <a:rPr lang="en-US" dirty="0" smtClean="0"/>
              <a:t>– </a:t>
            </a:r>
            <a:r>
              <a:rPr lang="en-US" baseline="0" dirty="0" smtClean="0"/>
              <a:t>A protocol framework that defines the mechanics of implementing a key exchange protocol and negotiation of a security policy.</a:t>
            </a:r>
            <a:endParaRPr lang="en-US" dirty="0" smtClean="0"/>
          </a:p>
          <a:p>
            <a:r>
              <a:rPr lang="en-US" u="sng" dirty="0" smtClean="0"/>
              <a:t>Kerberos</a:t>
            </a:r>
            <a:r>
              <a:rPr lang="en-US" dirty="0" smtClean="0"/>
              <a:t> – A network authentication protocol designed by MIT for use in client/server environments.</a:t>
            </a:r>
          </a:p>
          <a:p>
            <a:r>
              <a:rPr lang="en-US" u="sng" dirty="0" smtClean="0"/>
              <a:t>Key distribution center (KDC)</a:t>
            </a:r>
            <a:r>
              <a:rPr lang="en-US" dirty="0" smtClean="0"/>
              <a:t> – A portion of the Kerberos authentication system.</a:t>
            </a:r>
          </a:p>
          <a:p>
            <a:r>
              <a:rPr lang="en-US" u="sng" dirty="0" smtClean="0"/>
              <a:t>Layer 2 Tunneling Protocol (L2TP)</a:t>
            </a:r>
            <a:r>
              <a:rPr lang="en-US" dirty="0" smtClean="0"/>
              <a:t> – A Cisco switching protocol that operates at the data link layer.</a:t>
            </a:r>
          </a:p>
          <a:p>
            <a:r>
              <a:rPr lang="en-US" u="sng" dirty="0" smtClean="0"/>
              <a:t>Mandatory access control (MAC)</a:t>
            </a:r>
            <a:r>
              <a:rPr lang="en-US" dirty="0" smtClean="0"/>
              <a:t> – An access control mechanism in which the security mechanism controls access to all objects (files), and individual subjects (processes or users) cannot change that access.</a:t>
            </a:r>
          </a:p>
          <a:p>
            <a:r>
              <a:rPr lang="en-US" u="sng" dirty="0" smtClean="0"/>
              <a:t>Oakley</a:t>
            </a:r>
            <a:r>
              <a:rPr lang="en-US" dirty="0" smtClean="0"/>
              <a:t> – A key exchange protocol that defines how to acquire authenticated keying material based on the Diffie-Hellman key exchange algorithm.</a:t>
            </a:r>
          </a:p>
          <a:p>
            <a:r>
              <a:rPr lang="en-US" u="sng" dirty="0" smtClean="0"/>
              <a:t>Password policy</a:t>
            </a:r>
            <a:r>
              <a:rPr lang="en-US" dirty="0" smtClean="0"/>
              <a:t> – A policy set up to</a:t>
            </a:r>
            <a:r>
              <a:rPr lang="en-US" baseline="0" dirty="0" smtClean="0"/>
              <a:t> help users select a good, difficult-to-guess password.</a:t>
            </a:r>
            <a:endParaRPr lang="en-US" dirty="0" smtClean="0"/>
          </a:p>
          <a:p>
            <a:r>
              <a:rPr lang="en-US" u="sng" dirty="0" smtClean="0"/>
              <a:t>Permissions</a:t>
            </a:r>
            <a:r>
              <a:rPr lang="en-US" dirty="0" smtClean="0"/>
              <a:t> – Authorized actions a subject can perform on an object. See also access controls.</a:t>
            </a:r>
          </a:p>
          <a:p>
            <a:r>
              <a:rPr lang="en-US" u="sng" dirty="0" smtClean="0"/>
              <a:t>Point-to-Point Tunneling Protocol (PPTP)</a:t>
            </a:r>
            <a:r>
              <a:rPr lang="en-US" dirty="0" smtClean="0"/>
              <a:t> – The use of generic routing encapsulation over PPP to create a methodology used for virtual private networking.</a:t>
            </a:r>
          </a:p>
          <a:p>
            <a:r>
              <a:rPr lang="en-US" u="sng" dirty="0" smtClean="0"/>
              <a:t>Privilege management</a:t>
            </a:r>
            <a:r>
              <a:rPr lang="en-US" dirty="0" smtClean="0"/>
              <a:t> – The process of restricting a user’s ability to interact with the computer system.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a:t>
            </a:fld>
            <a:endParaRPr lang="en-US" altLang="en-US" dirty="0"/>
          </a:p>
        </p:txBody>
      </p:sp>
    </p:spTree>
    <p:extLst>
      <p:ext uri="{BB962C8B-B14F-4D97-AF65-F5344CB8AC3E}">
        <p14:creationId xmlns:p14="http://schemas.microsoft.com/office/powerpoint/2010/main" val="1810230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access control list (permissions) for the Data folder. The user identified as Billy Williams has Read &amp; Execute, List Folder Contents, and Read permissions, meaning this user can open the folder, see what’s in the folder, and so on.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34</a:t>
            </a:fld>
            <a:endParaRPr lang="en-US" altLang="en-US" dirty="0"/>
          </a:p>
        </p:txBody>
      </p:sp>
    </p:spTree>
    <p:extLst>
      <p:ext uri="{BB962C8B-B14F-4D97-AF65-F5344CB8AC3E}">
        <p14:creationId xmlns:p14="http://schemas.microsoft.com/office/powerpoint/2010/main" val="29749802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a:t>
            </a:r>
            <a:r>
              <a:rPr lang="en-US" dirty="0" smtClean="0"/>
              <a:t>igure</a:t>
            </a:r>
            <a:r>
              <a:rPr lang="en-US" baseline="0" dirty="0" smtClean="0"/>
              <a:t> </a:t>
            </a:r>
            <a:r>
              <a:rPr lang="en-US" dirty="0" smtClean="0"/>
              <a:t>shows the permissions for a user identified as Leah Jones, who has only Read permissions on the same folder.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35</a:t>
            </a:fld>
            <a:endParaRPr lang="en-US" altLang="en-US" dirty="0"/>
          </a:p>
        </p:txBody>
      </p:sp>
    </p:spTree>
    <p:extLst>
      <p:ext uri="{BB962C8B-B14F-4D97-AF65-F5344CB8AC3E}">
        <p14:creationId xmlns:p14="http://schemas.microsoft.com/office/powerpoint/2010/main" val="36220209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Under a MAC system, each piece of information and every system resource (files, devices, networks, and so on) is labeled with its sensitivity level (such as Public, Engineering Private, Jones Secret). Users are assigned a clearance level that sets the upper boundary of the information and devices that they are allowed to access. The access control and sensitivity labels are required in a MAC system. Labels are defined and then assigned to users and resources. Users must then operate within their assigned sensitivity and clearance levels—they don’t have the option to modify their own sensitivity levels or the levels of the information resources they create. Due to the complexity involved, MAC is typically run only on systems where security is a top priority such as Trusted Solaris, OpenBSD, and SELinux.</a:t>
            </a:r>
          </a:p>
          <a:p>
            <a:endParaRPr lang="en-US" dirty="0" smtClean="0"/>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Mandatory access control restricts access based on the sensitivity of the information and whether or not the user has the authority to access that information.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37</a:t>
            </a:fld>
            <a:endParaRPr lang="en-US" altLang="en-US" dirty="0"/>
          </a:p>
        </p:txBody>
      </p:sp>
    </p:spTree>
    <p:extLst>
      <p:ext uri="{BB962C8B-B14F-4D97-AF65-F5344CB8AC3E}">
        <p14:creationId xmlns:p14="http://schemas.microsoft.com/office/powerpoint/2010/main" val="1547985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illustrates MAC in operation. The information resource on the left has been labeled “Engineering Secret,” meaning only users in the Engineering group operating at the Secret sensitivity level or above can access that resource. The top user is operating at the Secret level but is not a member of Engineering and is denied access to the resource. The middle user is a member of Engineering but is operating at a Public sensitivity level and is therefore denied access to the resource. The bottom user is a member of Engineering, is operating at a Secret sensitivity level, and is allowed to access the information resource.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38</a:t>
            </a:fld>
            <a:endParaRPr lang="en-US" altLang="en-US" dirty="0"/>
          </a:p>
        </p:txBody>
      </p:sp>
    </p:spTree>
    <p:extLst>
      <p:ext uri="{BB962C8B-B14F-4D97-AF65-F5344CB8AC3E}">
        <p14:creationId xmlns:p14="http://schemas.microsoft.com/office/powerpoint/2010/main" val="38873029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Under UNIX operating systems, file permissions consist of three distinct parts:</a:t>
            </a:r>
          </a:p>
          <a:p>
            <a:r>
              <a:rPr lang="en-US" altLang="en-US" b="1" dirty="0" smtClean="0">
                <a:latin typeface="Arial" pitchFamily="34" charset="0"/>
                <a:ea typeface="ヒラギノ角ゴ Pro W3" pitchFamily="-112" charset="-128"/>
              </a:rPr>
              <a:t>Owner permissions </a:t>
            </a:r>
            <a:r>
              <a:rPr lang="en-US" altLang="en-US" dirty="0" smtClean="0">
                <a:latin typeface="Arial" pitchFamily="34" charset="0"/>
                <a:ea typeface="ヒラギノ角ゴ Pro W3" pitchFamily="-112" charset="-128"/>
              </a:rPr>
              <a:t>(read, write, and execute) The owner of the file</a:t>
            </a:r>
          </a:p>
          <a:p>
            <a:r>
              <a:rPr lang="en-US" altLang="en-US" b="1" dirty="0" smtClean="0">
                <a:latin typeface="Arial" pitchFamily="34" charset="0"/>
                <a:ea typeface="ヒラギノ角ゴ Pro W3" pitchFamily="-112" charset="-128"/>
              </a:rPr>
              <a:t>Group permissions </a:t>
            </a:r>
            <a:r>
              <a:rPr lang="en-US" altLang="en-US" dirty="0" smtClean="0">
                <a:latin typeface="Arial" pitchFamily="34" charset="0"/>
                <a:ea typeface="ヒラギノ角ゴ Pro W3" pitchFamily="-112" charset="-128"/>
              </a:rPr>
              <a:t>(read, write, and execute) The group to which the owner of the file belongs</a:t>
            </a:r>
          </a:p>
          <a:p>
            <a:r>
              <a:rPr lang="en-US" altLang="en-US" b="1" dirty="0" smtClean="0">
                <a:latin typeface="Arial" pitchFamily="34" charset="0"/>
                <a:ea typeface="ヒラギノ角ゴ Pro W3" pitchFamily="-112" charset="-128"/>
              </a:rPr>
              <a:t>World permissions </a:t>
            </a:r>
            <a:r>
              <a:rPr lang="en-US" altLang="en-US" dirty="0" smtClean="0">
                <a:latin typeface="Arial" pitchFamily="34" charset="0"/>
                <a:ea typeface="ヒラギノ角ゴ Pro W3" pitchFamily="-112" charset="-128"/>
              </a:rPr>
              <a:t>(read, write, and execute) Anyone else who is not the owner and does not belong to the group to which the owner of the file belongs</a:t>
            </a: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661ACD09-3BFC-44BA-880B-8BF8E68E705F}" type="slidenum">
              <a:rPr lang="en-US" altLang="en-US" smtClean="0"/>
              <a:pPr eaLnBrk="1" hangingPunct="1"/>
              <a:t>39</a:t>
            </a:fld>
            <a:endParaRPr lang="en-US" altLang="en-US" dirty="0" smtClean="0"/>
          </a:p>
        </p:txBody>
      </p:sp>
    </p:spTree>
    <p:extLst>
      <p:ext uri="{BB962C8B-B14F-4D97-AF65-F5344CB8AC3E}">
        <p14:creationId xmlns:p14="http://schemas.microsoft.com/office/powerpoint/2010/main" val="15834929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UNIX, a file’s permissions are usually displayed as a series of nine characters, with the first three characters representing the owner’s permissions, the second three characters representing the group permissions, and the last three characters representing the permissions for everyone else, or for the world. This concept is illustrated in this figure.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Suppose the file secretdata is owned by Luke with group permissions for Engineering (because Luke is part of the Engineering group), and the permissions on that file are rwx, rw-, and ---, as shown in this figure. This would mean that:</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Luke can read, write, and execute the file (rwx).</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Members of the Engineering group can read and write the file but not execute it (rw-).</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world has no access to the file and cannot read, write, or execute it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40</a:t>
            </a:fld>
            <a:endParaRPr lang="en-US" altLang="en-US" dirty="0"/>
          </a:p>
        </p:txBody>
      </p:sp>
    </p:spTree>
    <p:extLst>
      <p:ext uri="{BB962C8B-B14F-4D97-AF65-F5344CB8AC3E}">
        <p14:creationId xmlns:p14="http://schemas.microsoft.com/office/powerpoint/2010/main" val="400314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In this scheme, instead of each user being assigned specific access permissions for the objects associated with the computer system or network, that user is assigned a set of roles that the user may perform. The roles are in turn assigned the access permissions necessary to perform the tasks associated with the role. Users will thus be granted permissions to objects in terms of the specific duties they must perform—not just because of a security classification associated with individual objects.</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Unfortunately, in reality, administrators often find themselves in a position of working in an organization where more than one user has multiple roles or even access to multiple accounts (a situation quite common in smaller organizations). Users with multiple accounts tend to select the same or similar passwords for those accounts, thereby increasing the chance one compromised account can lead to the compromise of other accounts accessed by that user. Where possible, administrators should first eliminate shared or additional accounts for users and then examine the possibility of combining roles or privileges to reduce the “account footprint” of individual users.</a:t>
            </a: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6A17C6F-A66F-488F-822A-16573A3600FD}" type="slidenum">
              <a:rPr lang="en-US" altLang="en-US" smtClean="0"/>
              <a:pPr eaLnBrk="1" hangingPunct="1"/>
              <a:t>41</a:t>
            </a:fld>
            <a:endParaRPr lang="en-US" altLang="en-US" dirty="0" smtClean="0"/>
          </a:p>
        </p:txBody>
      </p:sp>
    </p:spTree>
    <p:extLst>
      <p:ext uri="{BB962C8B-B14F-4D97-AF65-F5344CB8AC3E}">
        <p14:creationId xmlns:p14="http://schemas.microsoft.com/office/powerpoint/2010/main" val="2860963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a:ln/>
        </p:spPr>
      </p:sp>
      <p:sp>
        <p:nvSpPr>
          <p:cNvPr id="931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kern="1200" dirty="0" smtClean="0">
                <a:solidFill>
                  <a:schemeClr val="tx1"/>
                </a:solidFill>
                <a:effectLst/>
                <a:latin typeface="Arial" charset="0"/>
                <a:ea typeface="ヒラギノ角ゴ Pro W3" pitchFamily="-111" charset="-128"/>
                <a:cs typeface="ヒラギノ角ゴ Pro W3" pitchFamily="-111" charset="-128"/>
              </a:rPr>
              <a:t>Rule-based access control </a:t>
            </a:r>
            <a:r>
              <a:rPr lang="en-US" sz="1200" i="0" kern="1200" dirty="0" smtClean="0">
                <a:solidFill>
                  <a:schemeClr val="tx1"/>
                </a:solidFill>
                <a:effectLst/>
                <a:latin typeface="Arial" charset="0"/>
                <a:ea typeface="ヒラギノ角ゴ Pro W3" pitchFamily="-111" charset="-128"/>
                <a:cs typeface="ヒラギノ角ゴ Pro W3" pitchFamily="-111" charset="-128"/>
              </a:rPr>
              <a:t>is yet another method of managing access and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privileges (and unfortunately shares the same acronym as role-based access control). In this method, access is either allowed or denied based on a set of predefined rules. Each object has an associated ACL (much like DAC), and when a particular user or group attempts to access the object, the appropriate rule is applied. A good example for rule-based access control is permitted logon hours.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Many operating systems give administrators the ability to control the hours during which users can log in. For example, a bank may allow its employees to log in only between the hours of 8 A.M. and 6 P.M. Monday through Saturday. If a user attempts to log in outside of these hours, 3 A.M. on Sunday for example, then the rule will reject the login attempt whether or not the user supplies valid login credentials.</a:t>
            </a:r>
          </a:p>
          <a:p>
            <a:endParaRPr lang="en-US" altLang="en-US" sz="1200" i="0" kern="1200" dirty="0" smtClean="0">
              <a:solidFill>
                <a:schemeClr val="tx1"/>
              </a:solidFill>
              <a:effectLst/>
              <a:latin typeface="Arial" charset="0"/>
              <a:ea typeface="ヒラギノ角ゴ Pro W3" pitchFamily="-111" charset="-128"/>
            </a:endParaRPr>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Role-based and rule-based access control can both be abbreviated as RBAC. Standard convention is for RBAC to be used to denote role-based access control. A seldom-seen acronym for rule-based access control is RB-RBAC.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Role</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-based focuses on the user’s role (administrator, backup operator, and so on).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Rule</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-based focuses on predefined criteria such as time of day (users can only log in between 8 A.M. and 6 P.M.) or type of network traffic (web traffic is allowed to leave the organization). </a:t>
            </a:r>
            <a:endParaRPr lang="en-US" altLang="en-US" dirty="0" smtClean="0">
              <a:latin typeface="Arial" pitchFamily="34" charset="0"/>
              <a:ea typeface="ヒラギノ角ゴ Pro W3" pitchFamily="-112" charset="-128"/>
            </a:endParaRPr>
          </a:p>
        </p:txBody>
      </p:sp>
      <p:sp>
        <p:nvSpPr>
          <p:cNvPr id="931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A966630-C9F1-42F7-9F65-33F55148B63A}" type="slidenum">
              <a:rPr lang="en-US" altLang="en-US" smtClean="0"/>
              <a:pPr eaLnBrk="1" hangingPunct="1"/>
              <a:t>42</a:t>
            </a:fld>
            <a:endParaRPr lang="en-US" altLang="en-US" dirty="0" smtClean="0"/>
          </a:p>
        </p:txBody>
      </p:sp>
    </p:spTree>
    <p:extLst>
      <p:ext uri="{BB962C8B-B14F-4D97-AF65-F5344CB8AC3E}">
        <p14:creationId xmlns:p14="http://schemas.microsoft.com/office/powerpoint/2010/main" val="5191175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great method for controlling temporary accounts, or accounts for contractors or contract employees. For these accounts, the administrator can specify an expiration date; when the date is reached, the account automatically becomes locked out and cannot be logged into without administrator intervention. A related action can be taken with accounts that never expire: they can automatically be marked “inactive” and locked out if they have been unused for a specified number of days. Account expiration is similar to password expiration, in that it limits the time window of potential compromise. When an account has expired, it cannot be used unless the expiration deadline is</a:t>
            </a:r>
            <a:r>
              <a:rPr lang="en-US" baseline="0" dirty="0" smtClean="0"/>
              <a:t> </a:t>
            </a:r>
            <a:r>
              <a:rPr lang="en-US" dirty="0" smtClean="0"/>
              <a:t>extended.</a:t>
            </a:r>
          </a:p>
          <a:p>
            <a:endParaRPr lang="en-US" dirty="0" smtClean="0"/>
          </a:p>
          <a:p>
            <a:r>
              <a:rPr lang="en-US" dirty="0" smtClean="0"/>
              <a:t>Many organizations disable accounts for a period of time after an employee departs (30 or more days) prior to deleting the account. This prevents anyone from using the account and allows administrators to reassign files, forward mail, and “clean up” before taking any permanent actions on the account.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44</a:t>
            </a:fld>
            <a:endParaRPr lang="en-US" altLang="en-US" dirty="0"/>
          </a:p>
        </p:txBody>
      </p:sp>
    </p:spTree>
    <p:extLst>
      <p:ext uri="{BB962C8B-B14F-4D97-AF65-F5344CB8AC3E}">
        <p14:creationId xmlns:p14="http://schemas.microsoft.com/office/powerpoint/2010/main" val="33423994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45</a:t>
            </a:fld>
            <a:endParaRPr lang="en-US" altLang="en-US" dirty="0"/>
          </a:p>
        </p:txBody>
      </p:sp>
    </p:spTree>
    <p:extLst>
      <p:ext uri="{BB962C8B-B14F-4D97-AF65-F5344CB8AC3E}">
        <p14:creationId xmlns:p14="http://schemas.microsoft.com/office/powerpoint/2010/main" val="27470912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Privileges</a:t>
            </a:r>
            <a:r>
              <a:rPr lang="en-US" dirty="0" smtClean="0"/>
              <a:t> – Term meaning that you have the ability to “do something” on a computer system such as create a directory, delete a file, or run a program.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Remote access server (RAS)</a:t>
            </a:r>
            <a:r>
              <a:rPr lang="en-US" dirty="0" smtClean="0"/>
              <a:t> – A combination of hardware and software used to enable remote access to a network.</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Rights</a:t>
            </a:r>
            <a:r>
              <a:rPr lang="en-US" dirty="0" smtClean="0"/>
              <a:t> – These define the actions a user can perform on the system itself, such as change the time, adjust auditing levels, and so on. Rights are typically applied to operating system–level tasks.</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Role</a:t>
            </a:r>
            <a:r>
              <a:rPr lang="en-US" dirty="0" smtClean="0"/>
              <a:t> – Term</a:t>
            </a:r>
            <a:r>
              <a:rPr lang="en-US" baseline="0" dirty="0" smtClean="0"/>
              <a:t> used to describe a person’s job or function within the organization.</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Role-based access control (RBAC)</a:t>
            </a:r>
            <a:r>
              <a:rPr lang="en-US" dirty="0" smtClean="0"/>
              <a:t> – An access control mechanism in which, instead of the users being assigned specific access permissions for the objects associated with the computer system or network, a set of roles that</a:t>
            </a:r>
            <a:r>
              <a:rPr lang="en-US" baseline="0" dirty="0" smtClean="0"/>
              <a:t> </a:t>
            </a:r>
            <a:r>
              <a:rPr lang="en-US" dirty="0" smtClean="0"/>
              <a:t>the user may perform is assigned to each user.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Root</a:t>
            </a:r>
            <a:r>
              <a:rPr lang="en-US" dirty="0" smtClean="0"/>
              <a:t> – An account under Unix that is reserved for special functions and typically have much more access and control over the computer system than the average user account.</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Rule-based access control</a:t>
            </a:r>
            <a:r>
              <a:rPr lang="en-US" dirty="0" smtClean="0"/>
              <a:t> – An access control mechanism based on rules.</a:t>
            </a:r>
          </a:p>
          <a:p>
            <a:r>
              <a:rPr lang="en-US" u="sng" dirty="0" smtClean="0"/>
              <a:t>Secure Key Exchange Mechanism for Internet (SKEMI)</a:t>
            </a:r>
            <a:r>
              <a:rPr lang="en-US" dirty="0" smtClean="0"/>
              <a:t> – A protocol and standard for the key exchange across the Internet.</a:t>
            </a:r>
          </a:p>
          <a:p>
            <a:r>
              <a:rPr lang="en-US" u="sng" dirty="0" smtClean="0"/>
              <a:t>Security association (SA)</a:t>
            </a:r>
            <a:r>
              <a:rPr lang="en-US" dirty="0" smtClean="0"/>
              <a:t> – An instance of security policy and keying material applied to a specific data flow. Both IKE and IPsec use SAs, although these SAs are independent of one another. IPsec SAs are unidirectional and are unique in each security protocol, whereas IKE SAs are bidirectional. A set of SAs is needed for a protected data pipe, one SA per direction per protocol. SAs are uniquely identified by destination (IPsec endpoint) address, security protocol (AH or ESP), and security parameter index (SPI).</a:t>
            </a:r>
          </a:p>
          <a:p>
            <a:r>
              <a:rPr lang="en-US" u="sng" dirty="0" smtClean="0"/>
              <a:t>Single sign-on (SSO)</a:t>
            </a:r>
            <a:r>
              <a:rPr lang="en-US" dirty="0" smtClean="0"/>
              <a:t> – An authentication process by which the user can enter a single user ID and password and then move from application to application or resource to resource without having to supply further authentication information.</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Superuser</a:t>
            </a:r>
            <a:r>
              <a:rPr lang="en-US" dirty="0" smtClean="0"/>
              <a:t> – Accounts that </a:t>
            </a:r>
            <a:r>
              <a:rPr lang="en-US" sz="1200" i="0" kern="1200" dirty="0" smtClean="0">
                <a:solidFill>
                  <a:schemeClr val="tx1"/>
                </a:solidFill>
                <a:effectLst/>
                <a:latin typeface="Arial" charset="0"/>
                <a:ea typeface="ヒラギノ角ゴ Pro W3" pitchFamily="-111" charset="-128"/>
                <a:cs typeface="ヒラギノ角ゴ Pro W3" pitchFamily="-111" charset="-128"/>
              </a:rPr>
              <a:t>accounts are not typically assigned to a specific individual and are restricted, accessed only when the full capabilities of that account are required.</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a:t>
            </a:fld>
            <a:endParaRPr lang="en-US" altLang="en-US" dirty="0"/>
          </a:p>
        </p:txBody>
      </p:sp>
    </p:spTree>
    <p:extLst>
      <p:ext uri="{BB962C8B-B14F-4D97-AF65-F5344CB8AC3E}">
        <p14:creationId xmlns:p14="http://schemas.microsoft.com/office/powerpoint/2010/main" val="26541136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practice enables you to trace activities to individual users or computer processes so that they can be held responsible for their actions. Identification links the logon ID or user ID to credentials that have been submitted previously to either HR or the IT staff. A required characteristic of user IDs is that they must be unique so that they map back to the credentials presented when the account was established.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48</a:t>
            </a:fld>
            <a:endParaRPr lang="en-US" altLang="en-US" dirty="0"/>
          </a:p>
        </p:txBody>
      </p:sp>
    </p:spTree>
    <p:extLst>
      <p:ext uri="{BB962C8B-B14F-4D97-AF65-F5344CB8AC3E}">
        <p14:creationId xmlns:p14="http://schemas.microsoft.com/office/powerpoint/2010/main" val="109516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methods can be used individually or in combination. These controls assume that the identification process has been completed and the identity of the user has been verified. It is the job of authentication mechanisms to ensure that only valid users are admitted. Described another way, authentication is using some mechanism to prove that you are who you claimed to be when the identification process was completed.</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For greater security, you can add an element from a separate group, such as a smart card token—something a user has in her possession. Passwords are common because they are one of the simplest forms and use user memory as a prime component. Because of their simplicity, passwords have become ubiquitous across a wide range of authentication systems.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49</a:t>
            </a:fld>
            <a:endParaRPr lang="en-US" altLang="en-US" dirty="0"/>
          </a:p>
        </p:txBody>
      </p:sp>
    </p:spTree>
    <p:extLst>
      <p:ext uri="{BB962C8B-B14F-4D97-AF65-F5344CB8AC3E}">
        <p14:creationId xmlns:p14="http://schemas.microsoft.com/office/powerpoint/2010/main" val="34086497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new method, based on how users perform an action, such as their gait when walking, or typing patterns has emerged as a source of a personal “signature”.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50</a:t>
            </a:fld>
            <a:endParaRPr lang="en-US" altLang="en-US" dirty="0"/>
          </a:p>
        </p:txBody>
      </p:sp>
    </p:spTree>
    <p:extLst>
      <p:ext uri="{BB962C8B-B14F-4D97-AF65-F5344CB8AC3E}">
        <p14:creationId xmlns:p14="http://schemas.microsoft.com/office/powerpoint/2010/main" val="20849566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illustrates the operation of basic authentication.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52</a:t>
            </a:fld>
            <a:endParaRPr lang="en-US" altLang="en-US" dirty="0"/>
          </a:p>
        </p:txBody>
      </p:sp>
    </p:spTree>
    <p:extLst>
      <p:ext uri="{BB962C8B-B14F-4D97-AF65-F5344CB8AC3E}">
        <p14:creationId xmlns:p14="http://schemas.microsoft.com/office/powerpoint/2010/main" val="10595252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53</a:t>
            </a:fld>
            <a:endParaRPr lang="en-US" altLang="en-US" dirty="0"/>
          </a:p>
        </p:txBody>
      </p:sp>
    </p:spTree>
    <p:extLst>
      <p:ext uri="{BB962C8B-B14F-4D97-AF65-F5344CB8AC3E}">
        <p14:creationId xmlns:p14="http://schemas.microsoft.com/office/powerpoint/2010/main" val="32290576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Authentication works as follows, as illustrated in this figure:</a:t>
            </a:r>
          </a:p>
          <a:p>
            <a:r>
              <a:rPr lang="en-US" dirty="0" smtClean="0"/>
              <a:t>1. The client requests login.</a:t>
            </a:r>
          </a:p>
          <a:p>
            <a:r>
              <a:rPr lang="en-US" dirty="0" smtClean="0"/>
              <a:t>2. The server responds with a challenge and provides a nonce.</a:t>
            </a:r>
          </a:p>
          <a:p>
            <a:r>
              <a:rPr lang="en-US" dirty="0" smtClean="0"/>
              <a:t>3. The client hashes the password and nonce.</a:t>
            </a:r>
          </a:p>
          <a:p>
            <a:r>
              <a:rPr lang="en-US" dirty="0" smtClean="0"/>
              <a:t>4. The client returns the hashed password to the server.</a:t>
            </a:r>
          </a:p>
          <a:p>
            <a:r>
              <a:rPr lang="en-US" dirty="0" smtClean="0"/>
              <a:t>5. The server requests the password from a password store.</a:t>
            </a:r>
          </a:p>
          <a:p>
            <a:r>
              <a:rPr lang="en-US" dirty="0" smtClean="0"/>
              <a:t>6. The server hashes the password and nonce.</a:t>
            </a:r>
          </a:p>
          <a:p>
            <a:r>
              <a:rPr lang="en-US" dirty="0" smtClean="0"/>
              <a:t>7. If both hashes match, login is granted.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54</a:t>
            </a:fld>
            <a:endParaRPr lang="en-US" altLang="en-US" dirty="0"/>
          </a:p>
        </p:txBody>
      </p:sp>
    </p:spTree>
    <p:extLst>
      <p:ext uri="{BB962C8B-B14F-4D97-AF65-F5344CB8AC3E}">
        <p14:creationId xmlns:p14="http://schemas.microsoft.com/office/powerpoint/2010/main" val="5915425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Developed as part of MIT’s project Athena, </a:t>
            </a:r>
            <a:r>
              <a:rPr lang="en-US" altLang="en-US" b="1" dirty="0" smtClean="0">
                <a:latin typeface="Arial" pitchFamily="34" charset="0"/>
                <a:ea typeface="ヒラギノ角ゴ Pro W3" pitchFamily="-112" charset="-128"/>
              </a:rPr>
              <a:t>Kerberos</a:t>
            </a:r>
            <a:r>
              <a:rPr lang="en-US" altLang="en-US" dirty="0" smtClean="0">
                <a:latin typeface="Arial" pitchFamily="34" charset="0"/>
                <a:ea typeface="ヒラギノ角ゴ Pro W3" pitchFamily="-112" charset="-128"/>
              </a:rPr>
              <a:t> is a network authentication protocol designed for a client/server environment. The current version is Kerberos 5 release 1.13.2 and is supported by all major operating systems.</a:t>
            </a:r>
          </a:p>
          <a:p>
            <a:endParaRPr lang="en-US" sz="1200" i="0" kern="1200" dirty="0" smtClean="0">
              <a:solidFill>
                <a:schemeClr val="tx1"/>
              </a:solidFill>
              <a:effectLst/>
              <a:latin typeface="Arial" pitchFamily="34" charset="0"/>
              <a:ea typeface="ヒラギノ角ゴ Pro W3" pitchFamily="-112"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Taking its name from the three-headed dog of Greek mythology, Kerberos is designed to work across the Internet, an inherently insecure environment. Kerberos uses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strong encryption so that a client can prove its identity to a server and the server can in turn authenticate itself to the client. A complete Kerberos environment is referred to as a Kerberos </a:t>
            </a:r>
            <a:r>
              <a:rPr lang="en-US" sz="1200" i="1" kern="1200" dirty="0" smtClean="0">
                <a:solidFill>
                  <a:schemeClr val="tx1"/>
                </a:solidFill>
                <a:effectLst/>
                <a:latin typeface="Arial" charset="0"/>
                <a:ea typeface="ヒラギノ角ゴ Pro W3" pitchFamily="-111" charset="-128"/>
                <a:cs typeface="ヒラギノ角ゴ Pro W3" pitchFamily="-111" charset="-128"/>
              </a:rPr>
              <a:t>realm. </a:t>
            </a:r>
            <a:r>
              <a:rPr lang="en-US" sz="1200" i="0" kern="1200" dirty="0" smtClean="0">
                <a:solidFill>
                  <a:schemeClr val="tx1"/>
                </a:solidFill>
                <a:effectLst/>
                <a:latin typeface="Arial" charset="0"/>
                <a:ea typeface="ヒラギノ角ゴ Pro W3" pitchFamily="-111" charset="-128"/>
                <a:cs typeface="ヒラギノ角ゴ Pro W3" pitchFamily="-111" charset="-128"/>
              </a:rPr>
              <a:t>The Kerberos server contains user IDs and hashed passwords for all users that will have authorizations to realm services. The Kerberos server also has shared secret</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keys with every server to which it will grant access tickets.</a:t>
            </a:r>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826599C8-3778-4E9B-8F79-79824FF7518F}" type="slidenum">
              <a:rPr lang="en-US" altLang="en-US" smtClean="0"/>
              <a:pPr eaLnBrk="1" hangingPunct="1"/>
              <a:t>55</a:t>
            </a:fld>
            <a:endParaRPr lang="en-US" altLang="en-US" dirty="0" smtClean="0"/>
          </a:p>
        </p:txBody>
      </p:sp>
    </p:spTree>
    <p:extLst>
      <p:ext uri="{BB962C8B-B14F-4D97-AF65-F5344CB8AC3E}">
        <p14:creationId xmlns:p14="http://schemas.microsoft.com/office/powerpoint/2010/main" val="8174787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basis for authentication in a Kerberos environment is the ticket.</a:t>
            </a:r>
          </a:p>
          <a:p>
            <a:endParaRPr lang="en-US" dirty="0" smtClean="0"/>
          </a:p>
          <a:p>
            <a:r>
              <a:rPr lang="en-US" dirty="0" smtClean="0"/>
              <a:t>Tickets are used in a two-step process with the client. The first ticket is a ticket-granting ticket (TGT) issued by the AS to a requesting client. The client can then present this ticket to the Kerberos server with a request for a ticket to access a specific server. This client-to-server ticket (also called a service ticket) is used to gain access to a server’s service in the realm.</a:t>
            </a:r>
          </a:p>
          <a:p>
            <a:endParaRPr lang="en-US" dirty="0" smtClean="0"/>
          </a:p>
          <a:p>
            <a:r>
              <a:rPr lang="en-US" dirty="0" smtClean="0"/>
              <a:t>Since the entire session can be encrypted, this eliminates the inherently insecure transmission of items such as a password that can be intercepted on the network. Tickets are time-stamped and have a lifetime, so attempting to reuse a ticket will not be successful. This figure details Kerberos operations.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56</a:t>
            </a:fld>
            <a:endParaRPr lang="en-US" altLang="en-US" dirty="0"/>
          </a:p>
        </p:txBody>
      </p:sp>
    </p:spTree>
    <p:extLst>
      <p:ext uri="{BB962C8B-B14F-4D97-AF65-F5344CB8AC3E}">
        <p14:creationId xmlns:p14="http://schemas.microsoft.com/office/powerpoint/2010/main" val="549296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14B3753-8E52-4F4A-BD62-3E1B2DEC409E}" type="slidenum">
              <a:rPr lang="en-US" altLang="en-US" smtClean="0"/>
              <a:pPr eaLnBrk="1" hangingPunct="1"/>
              <a:t>57</a:t>
            </a:fld>
            <a:endParaRPr lang="en-US" altLang="en-US" dirty="0" smtClean="0"/>
          </a:p>
        </p:txBody>
      </p:sp>
    </p:spTree>
    <p:extLst>
      <p:ext uri="{BB962C8B-B14F-4D97-AF65-F5344CB8AC3E}">
        <p14:creationId xmlns:p14="http://schemas.microsoft.com/office/powerpoint/2010/main" val="4513190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use of a token is a common method of using “something you have” for authentication. A token can hold a cryptographic key or act as a one-time password (OTP) generator. It can also be a smart card that holds a cryptographic key (examples include the U.S. military Common Access Card and the Federal Personal Identity Verification [PIV] card). These devices can be safeguarded using a PIN and lockout mechanism to prevent use if stolen. </a:t>
            </a:r>
            <a:endParaRPr lang="en-US" altLang="en-US" dirty="0" smtClean="0">
              <a:latin typeface="Arial" pitchFamily="34" charset="0"/>
              <a:ea typeface="ヒラギノ角ゴ Pro W3" pitchFamily="-112" charset="-128"/>
            </a:endParaRP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14B3753-8E52-4F4A-BD62-3E1B2DEC409E}" type="slidenum">
              <a:rPr lang="en-US" altLang="en-US" smtClean="0"/>
              <a:pPr eaLnBrk="1" hangingPunct="1"/>
              <a:t>58</a:t>
            </a:fld>
            <a:endParaRPr lang="en-US" altLang="en-US" dirty="0" smtClean="0"/>
          </a:p>
        </p:txBody>
      </p:sp>
    </p:spTree>
    <p:extLst>
      <p:ext uri="{BB962C8B-B14F-4D97-AF65-F5344CB8AC3E}">
        <p14:creationId xmlns:p14="http://schemas.microsoft.com/office/powerpoint/2010/main" val="3350420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Ticket-granting server (TGS)</a:t>
            </a:r>
            <a:r>
              <a:rPr lang="en-US" dirty="0" smtClean="0"/>
              <a:t> – A portion of the Kerberos authentication system.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Token</a:t>
            </a:r>
            <a:r>
              <a:rPr lang="en-US" dirty="0" smtClean="0"/>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A hardware device that can be used in a challenge-response authentication process.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User</a:t>
            </a:r>
            <a:r>
              <a:rPr lang="en-US" dirty="0" smtClean="0"/>
              <a:t> – </a:t>
            </a:r>
            <a:r>
              <a:rPr lang="en-US" baseline="0" dirty="0" smtClean="0"/>
              <a:t>A term that generally applies to any person accessing a computer system. In privilege management, a user is a single individual, such as “John Forthright” or “Sally Jenkins.” This is generally the lowest level addressed by privilege management and the most common area for addressing access, rights, and capabilities.</a:t>
            </a: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Username</a:t>
            </a:r>
            <a:r>
              <a:rPr lang="en-US" dirty="0" smtClean="0"/>
              <a:t> – A</a:t>
            </a:r>
            <a:r>
              <a:rPr lang="en-US" baseline="0" dirty="0" smtClean="0"/>
              <a:t> </a:t>
            </a:r>
            <a:r>
              <a:rPr lang="en-US" dirty="0" smtClean="0"/>
              <a:t>unique alphanumeric identifier that a user</a:t>
            </a:r>
            <a:r>
              <a:rPr lang="en-US" baseline="0" dirty="0" smtClean="0"/>
              <a:t> </a:t>
            </a:r>
            <a:r>
              <a:rPr lang="en-US" dirty="0" smtClean="0"/>
              <a:t>will use to identify himself or herself when logging into or accessing the system.</a:t>
            </a:r>
          </a:p>
          <a:p>
            <a:r>
              <a:rPr lang="en-US" u="sng" dirty="0" smtClean="0"/>
              <a:t>Virtual private network (VPN)</a:t>
            </a:r>
            <a:r>
              <a:rPr lang="en-US" dirty="0" smtClean="0"/>
              <a:t> – An encrypted network connection across another network, offering a private communication channel across a public medium.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a:t>
            </a:fld>
            <a:endParaRPr lang="en-US" altLang="en-US" dirty="0"/>
          </a:p>
        </p:txBody>
      </p:sp>
    </p:spTree>
    <p:extLst>
      <p:ext uri="{BB962C8B-B14F-4D97-AF65-F5344CB8AC3E}">
        <p14:creationId xmlns:p14="http://schemas.microsoft.com/office/powerpoint/2010/main" val="4828244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required use of more than one authentication system is known as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multifactor authentication.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most common example is the combination of a password with a hardware token. For high security, three factors can be used: password, token, and biometric.</a:t>
            </a:r>
            <a:endParaRPr lang="en-US" altLang="en-US" dirty="0" smtClean="0">
              <a:latin typeface="Arial" pitchFamily="34" charset="0"/>
              <a:ea typeface="ヒラギノ角ゴ Pro W3" pitchFamily="-112"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0915433-AD83-4D6B-B0CB-92CD4EAFFEFE}" type="slidenum">
              <a:rPr lang="en-US" altLang="en-US" smtClean="0"/>
              <a:pPr eaLnBrk="1" hangingPunct="1"/>
              <a:t>59</a:t>
            </a:fld>
            <a:endParaRPr lang="en-US" altLang="en-US" dirty="0" smtClean="0"/>
          </a:p>
        </p:txBody>
      </p:sp>
    </p:spTree>
    <p:extLst>
      <p:ext uri="{BB962C8B-B14F-4D97-AF65-F5344CB8AC3E}">
        <p14:creationId xmlns:p14="http://schemas.microsoft.com/office/powerpoint/2010/main" val="5419790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A8452B-AE59-480F-A6E5-DFD05CDE9C78}" type="slidenum">
              <a:rPr lang="en-US" altLang="en-US" smtClean="0"/>
              <a:pPr eaLnBrk="1" hangingPunct="1"/>
              <a:t>60</a:t>
            </a:fld>
            <a:endParaRPr lang="en-US" altLang="en-US" dirty="0" smtClean="0"/>
          </a:p>
        </p:txBody>
      </p:sp>
    </p:spTree>
    <p:extLst>
      <p:ext uri="{BB962C8B-B14F-4D97-AF65-F5344CB8AC3E}">
        <p14:creationId xmlns:p14="http://schemas.microsoft.com/office/powerpoint/2010/main" val="24413233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separation of tasks, from identification to authentication to authorization, has several advantages. Many methods can be used to perform each task, and on many systems several methods are concurrently present for each task. Separation of these tasks into individual elements allows combinations of implementations to work together. Any system or resource, be it hardware (router or workstation) or a software component (database system), that requires authorization can use its own authorization method once authentication has occurred. This makes for efficient and consistent application of these principles.</a:t>
            </a:r>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20B3032-A332-4187-AC5F-6211A41979D5}" type="slidenum">
              <a:rPr lang="en-US" altLang="en-US" smtClean="0"/>
              <a:pPr eaLnBrk="1" hangingPunct="1"/>
              <a:t>61</a:t>
            </a:fld>
            <a:endParaRPr lang="en-US" altLang="en-US" dirty="0" smtClean="0"/>
          </a:p>
        </p:txBody>
      </p:sp>
    </p:spTree>
    <p:extLst>
      <p:ext uri="{BB962C8B-B14F-4D97-AF65-F5344CB8AC3E}">
        <p14:creationId xmlns:p14="http://schemas.microsoft.com/office/powerpoint/2010/main" val="338476921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Just because a person is granted entry to the system, that does not mean that they should have access to all data the system contains.</a:t>
            </a: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635475EE-E10A-4FEB-95F6-5B443C33F2D5}" type="slidenum">
              <a:rPr lang="en-US" altLang="en-US" smtClean="0"/>
              <a:pPr eaLnBrk="1" hangingPunct="1"/>
              <a:t>63</a:t>
            </a:fld>
            <a:endParaRPr lang="en-US" altLang="en-US" dirty="0" smtClean="0"/>
          </a:p>
        </p:txBody>
      </p:sp>
    </p:spTree>
    <p:extLst>
      <p:ext uri="{BB962C8B-B14F-4D97-AF65-F5344CB8AC3E}">
        <p14:creationId xmlns:p14="http://schemas.microsoft.com/office/powerpoint/2010/main" val="24516985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BF6EE95-0C6B-495F-80F6-8CB8E5C4C107}" type="slidenum">
              <a:rPr lang="en-US" altLang="en-US" smtClean="0"/>
              <a:pPr eaLnBrk="1" hangingPunct="1"/>
              <a:t>64</a:t>
            </a:fld>
            <a:endParaRPr lang="en-US" altLang="en-US" dirty="0" smtClean="0"/>
          </a:p>
        </p:txBody>
      </p:sp>
    </p:spTree>
    <p:extLst>
      <p:ext uri="{BB962C8B-B14F-4D97-AF65-F5344CB8AC3E}">
        <p14:creationId xmlns:p14="http://schemas.microsoft.com/office/powerpoint/2010/main" val="15861368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IEEE 802.1X is used by all types of networks, including Ethernet, Token Ring, and wireless. This standard describes methods used to authenticate a user prior to granting access to a network and the authentication server, such as a RADIUS server. 802.1X acts through an intermediate device, such as an edge switch, enabling ports to carry normal traffic if the connection is properly authenticated. This prevents unauthorized clients from accessing the publicly available ports on a switch, keeping unauthorized users out of a LAN. Until a client has successfully authenticated itself to the device, only Extensible Authentication Protocol over LAN (EAPOL) traffic is passed by the switch.</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EAPOL is an encapsulated method of passing EAP messages over 802.1 frames. EAP is a general protocol that can support multiple methods of authentication, including one-time passwords, Kerberos, public keys, and security device methods such as smart cards. Once a client successfully authenticates itself to the 802.1X device, the switch opens ports for normal traffic. At this point, the client can communicate with the system’s AAA method, such as a RADIUS server, and authenticate itself to the network.</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F26C971-816A-41D5-86F2-A94ECADC0888}" type="slidenum">
              <a:rPr lang="en-US" altLang="en-US" smtClean="0"/>
              <a:pPr eaLnBrk="1" hangingPunct="1"/>
              <a:t>65</a:t>
            </a:fld>
            <a:endParaRPr lang="en-US" altLang="en-US" dirty="0" smtClean="0"/>
          </a:p>
        </p:txBody>
      </p:sp>
    </p:spTree>
    <p:extLst>
      <p:ext uri="{BB962C8B-B14F-4D97-AF65-F5344CB8AC3E}">
        <p14:creationId xmlns:p14="http://schemas.microsoft.com/office/powerpoint/2010/main" val="3266814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EAP is a general protocol that can support multiple methods of authentication, including one-time passwords, Kerberos, public keys, and security device methods such as smart cards. Once a client successfully authenticates itself to the 802.1X device, the switch opens ports for normal traffic. At this point, the client can communicate with the system’s AAA method, such as a RADIUS server, and authenticate itself to the network.</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F26C971-816A-41D5-86F2-A94ECADC0888}" type="slidenum">
              <a:rPr lang="en-US" altLang="en-US" smtClean="0"/>
              <a:pPr eaLnBrk="1" hangingPunct="1"/>
              <a:t>66</a:t>
            </a:fld>
            <a:endParaRPr lang="en-US" altLang="en-US" dirty="0" smtClean="0"/>
          </a:p>
        </p:txBody>
      </p:sp>
    </p:spTree>
    <p:extLst>
      <p:ext uri="{BB962C8B-B14F-4D97-AF65-F5344CB8AC3E}">
        <p14:creationId xmlns:p14="http://schemas.microsoft.com/office/powerpoint/2010/main" val="370487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It was submitted to the Internet Engineering Task Force (IETF) as a series of RFCs: RFC 2058 (RADIUS specification), RFC 2059 (RADIUS accounting standard), and updated RFCs 2865–2869, which are now standard protocols.</a:t>
            </a:r>
          </a:p>
          <a:p>
            <a:endParaRPr lang="en-US" altLang="en-US" dirty="0" smtClean="0">
              <a:latin typeface="Arial" pitchFamily="34" charset="0"/>
              <a:ea typeface="ヒラギノ角ゴ Pro W3" pitchFamily="-112" charset="-128"/>
            </a:endParaRP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RADIUS utilizes UDP port 1812 for authentication and authorization and UDP 1813 for accounting functions.</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Network access servers act as intermediaries, authenticating clients before allowing them access to a network. RADIUS, RRAS (Microsoft), RAS, and VPN servers can all act as network access servers.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RADIUS server is a process or daemon running on a UNIX or Windows Server machine. Communications between a RADIUS client and RADIUS server are encrypted using a shared secret that is manually configured into each entity and not shared over a connection. Hence, communications between a RADIUS client (typically a NAS) and a RADIUS server are secure, but the communications between a user (typically a PC) and the RADIUS client are subject to compromise.</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This is important to note, for if the user’s machine (the PC) is not the RADIUS client (the NAS), then communications between the PC and the NAS are typically not encrypted and are passed in the clear.</a:t>
            </a: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3F7CF19-263B-4276-9AF2-7329188D089D}" type="slidenum">
              <a:rPr lang="en-US" altLang="en-US" smtClean="0"/>
              <a:pPr eaLnBrk="1" hangingPunct="1"/>
              <a:t>67</a:t>
            </a:fld>
            <a:endParaRPr lang="en-US" altLang="en-US" dirty="0" smtClean="0"/>
          </a:p>
        </p:txBody>
      </p:sp>
    </p:spTree>
    <p:extLst>
      <p:ext uri="{BB962C8B-B14F-4D97-AF65-F5344CB8AC3E}">
        <p14:creationId xmlns:p14="http://schemas.microsoft.com/office/powerpoint/2010/main" val="30993246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4F8CE9E-F0F1-4C24-8993-0FDC8A72838A}" type="slidenum">
              <a:rPr lang="en-US" altLang="en-US" smtClean="0"/>
              <a:pPr eaLnBrk="1" hangingPunct="1"/>
              <a:t>68</a:t>
            </a:fld>
            <a:endParaRPr lang="en-US" altLang="en-US" dirty="0" smtClean="0"/>
          </a:p>
        </p:txBody>
      </p:sp>
    </p:spTree>
    <p:extLst>
      <p:ext uri="{BB962C8B-B14F-4D97-AF65-F5344CB8AC3E}">
        <p14:creationId xmlns:p14="http://schemas.microsoft.com/office/powerpoint/2010/main" val="341966379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A user login authentication consists of a query (Access-Request) from the RADIUS client and a corresponding response (Access-Accept, Access-Challenge, or Access-Reject) from the RADIUS server, as you can see in this figure.</a:t>
            </a:r>
          </a:p>
          <a:p>
            <a:pPr>
              <a:defRPr/>
            </a:pPr>
            <a:endParaRPr lang="en-US" dirty="0" smtClean="0"/>
          </a:p>
          <a:p>
            <a:pPr>
              <a:defRPr/>
            </a:pPr>
            <a:r>
              <a:rPr lang="en-US" dirty="0" smtClean="0"/>
              <a:t>The Access-Challenge response is the initiation of a challenge/response handshake. If the client cannot support challenge/response, then it treats the Challenge message as an Access-Reject.</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Access-Request message contains the username, encrypted password, NAS IP address, and port. The message also contains information concerning the type of session the user wants to initiate. Once the RADIUS server receives this information, it searches its database for a match on the username. If a match is not found, either a default profile is loaded or an Access-Reject reply is sent to the user. If the entry is found or the default profile is used, the next phase involves authorization, for in RADIUS, these steps are performed in sequence. </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This figure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shows the interaction between a user and the RADIUS client and RADIUS server and the steps taken to make a connection.</a:t>
            </a:r>
            <a:endParaRPr lang="en-US" dirty="0" smtClean="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050F18F-D9B1-4B54-8E16-D45FE754D47B}" type="slidenum">
              <a:rPr lang="en-US" altLang="en-US" smtClean="0"/>
              <a:pPr eaLnBrk="1" hangingPunct="1"/>
              <a:t>69</a:t>
            </a:fld>
            <a:endParaRPr lang="en-US" altLang="en-US" dirty="0" smtClean="0"/>
          </a:p>
        </p:txBody>
      </p:sp>
    </p:spTree>
    <p:extLst>
      <p:ext uri="{BB962C8B-B14F-4D97-AF65-F5344CB8AC3E}">
        <p14:creationId xmlns:p14="http://schemas.microsoft.com/office/powerpoint/2010/main" val="3307203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Essentially, everything a user can do to or with a computer system falls into the realm of privilege management. Privilege management occurs at many different points within an operating system or even within applications running on a particular operating system.</a:t>
            </a:r>
          </a:p>
          <a:p>
            <a:endParaRPr lang="en-US" dirty="0" smtClean="0"/>
          </a:p>
          <a:p>
            <a:r>
              <a:rPr lang="en-US" dirty="0" smtClean="0"/>
              <a:t>Remote access is another key issue for multiuser systems in today’s world of connected computers. Isolated computers, not connected to networks or the Internet, are rare items these days.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To establish network connections, a variety of methods are used, the choice of which depends on network type, the hardware and software employed, and any security requirements.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a:t>
            </a:fld>
            <a:endParaRPr lang="en-US" altLang="en-US" dirty="0"/>
          </a:p>
        </p:txBody>
      </p:sp>
    </p:spTree>
    <p:extLst>
      <p:ext uri="{BB962C8B-B14F-4D97-AF65-F5344CB8AC3E}">
        <p14:creationId xmlns:p14="http://schemas.microsoft.com/office/powerpoint/2010/main" val="12355621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These parameters are all defined in the configuration information on the RADIUS client and server during setup. Using this information, the RADIUS server returns an Access-Accept message with these parameters to the RADIUS client.</a:t>
            </a: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9B12C1B-F944-440C-8C0C-FD7CBCE86D28}" type="slidenum">
              <a:rPr lang="en-US" altLang="en-US" smtClean="0"/>
              <a:pPr eaLnBrk="1" hangingPunct="1"/>
              <a:t>70</a:t>
            </a:fld>
            <a:endParaRPr lang="en-US" altLang="en-US" dirty="0" smtClean="0"/>
          </a:p>
        </p:txBody>
      </p:sp>
    </p:spTree>
    <p:extLst>
      <p:ext uri="{BB962C8B-B14F-4D97-AF65-F5344CB8AC3E}">
        <p14:creationId xmlns:p14="http://schemas.microsoft.com/office/powerpoint/2010/main" val="31464043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C7A7EC8-9393-4A5E-85CA-764AA35B525D}" type="slidenum">
              <a:rPr lang="en-US" altLang="en-US" smtClean="0"/>
              <a:pPr eaLnBrk="1" hangingPunct="1"/>
              <a:t>71</a:t>
            </a:fld>
            <a:endParaRPr lang="en-US" altLang="en-US" dirty="0" smtClean="0"/>
          </a:p>
        </p:txBody>
      </p:sp>
    </p:spTree>
    <p:extLst>
      <p:ext uri="{BB962C8B-B14F-4D97-AF65-F5344CB8AC3E}">
        <p14:creationId xmlns:p14="http://schemas.microsoft.com/office/powerpoint/2010/main" val="51557709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Taken all together, Diameter, with its enhanced functionality and security, is an improvement on the proven design of the old RADIUS standard.</a:t>
            </a: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889FEF3B-4C92-4C1D-A887-07B869B67E4D}" type="slidenum">
              <a:rPr lang="en-US" altLang="en-US" smtClean="0"/>
              <a:pPr eaLnBrk="1" hangingPunct="1"/>
              <a:t>72</a:t>
            </a:fld>
            <a:endParaRPr lang="en-US" altLang="en-US" dirty="0" smtClean="0"/>
          </a:p>
        </p:txBody>
      </p:sp>
    </p:spTree>
    <p:extLst>
      <p:ext uri="{BB962C8B-B14F-4D97-AF65-F5344CB8AC3E}">
        <p14:creationId xmlns:p14="http://schemas.microsoft.com/office/powerpoint/2010/main" val="31764270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Terminal Access Controller Access Control System+ (TACACS+) protocol is the current generation of the TACACS family. Originally TACACS was developed by BBN Planet Corporation for MILNET, an early military network, but it has been enhanced by Cisco, which has expanded its functionality twice. The original BBN TACACS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system provided a combination process of authentication and authorization. Cisco extended this to Extended Terminal Access Controller Access Control System (XTACACS), which provided for separate authentication, authorization, and accounting processes. The current generation, TACACS+, has extended attribute control and accounting processes.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One of the fundamental design aspects is the separation of authentication, authorization, and accounting in this protocol. Although there is a straightforward lineage of these protocols from the original TACACS, TACACS+ is a major revision and is not backward-compatible with previous versions of the protocol series.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TACACS+ uses TCP as its transport protocol, typically operating over TCP port 49. This port is used for the login process and is reserved in RFC 3232, “Assigned Numbers,” manifested in a database from the Internet Assigned Numbers Authority (IANA). In the IANA specification, both UDP port 49 and TCP port 49 are reserved for the TACACS+ login host protocol (see Table 11.2 in the “Connection Summary” section at the end of the chapter).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TACACS+ is a client/server protocol, with the client typically being a NAS and the server being a daemon process on a UNIX, Linux, or Windows server.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This is important to note, for if the user’s machine (usually a PC) is not the client (usually a NAS), then communications between PC and NAS are typically not encrypted and are passed in the clear. Communications between a TACACS+ client and TACACS+ server are encrypted using a shared secret that is manually configured into each entity and is not shared over a connection. Hence, communications between a TACACS+ client (typically a NAS) and a TACACS+ server are secure, but the communications between a user (typically a PC) and the TACACS+ client are subject to compromise.</a:t>
            </a: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718754C-8176-4057-B535-F9F0AC383ACA}" type="slidenum">
              <a:rPr lang="en-US" altLang="en-US" smtClean="0"/>
              <a:pPr eaLnBrk="1" hangingPunct="1"/>
              <a:t>73</a:t>
            </a:fld>
            <a:endParaRPr lang="en-US" altLang="en-US" dirty="0" smtClean="0"/>
          </a:p>
        </p:txBody>
      </p:sp>
    </p:spTree>
    <p:extLst>
      <p:ext uri="{BB962C8B-B14F-4D97-AF65-F5344CB8AC3E}">
        <p14:creationId xmlns:p14="http://schemas.microsoft.com/office/powerpoint/2010/main" val="9915925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authentication process is performed using three different packet types: START, CONTINUE, and REPLY.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START and CONTINUE packets originate from the client and are directed to the TACACS+ server. The REPLY packet is used to communicate from the TACACS+ server to the client.</a:t>
            </a: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A9547F1-B685-4662-8630-6E43EB8B8320}" type="slidenum">
              <a:rPr lang="en-US" altLang="en-US" smtClean="0"/>
              <a:pPr eaLnBrk="1" hangingPunct="1"/>
              <a:t>74</a:t>
            </a:fld>
            <a:endParaRPr lang="en-US" altLang="en-US" dirty="0" smtClean="0"/>
          </a:p>
        </p:txBody>
      </p:sp>
    </p:spTree>
    <p:extLst>
      <p:ext uri="{BB962C8B-B14F-4D97-AF65-F5344CB8AC3E}">
        <p14:creationId xmlns:p14="http://schemas.microsoft.com/office/powerpoint/2010/main" val="20616139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authentication process is illustrated in in this</a:t>
            </a:r>
            <a:r>
              <a:rPr lang="en-US" baseline="0" dirty="0" smtClean="0"/>
              <a:t> figure</a:t>
            </a:r>
            <a:r>
              <a:rPr lang="en-US" dirty="0" smtClean="0"/>
              <a:t>, and it begins with a START message from the client to the server. This message may be in response to an initiation from a PC connected to the TACACS+ client. The START message describes the type of authentication being requested (simple plaintext password, PAP, CHAP, and so on). This START message may also contain additional authentication data, such as a username and password. A START message is also sent as a response to a restart request from the server in a REPLY message. A START message always has its sequence number set to 1.</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When a TACACS+ server receives a START message, it sends a REPLY message. This REPLY message indicates whether the authentication is complete or needs to be continued. If the process needs to be continued, the REPLY message also specifies what additional information is needed. The response from a client to a REPLY message requesting additional data is a CONTINUE message. This process continues until the server has all the information needed, and the authentication process concludes with a success or failure.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75</a:t>
            </a:fld>
            <a:endParaRPr lang="en-US" altLang="en-US" dirty="0"/>
          </a:p>
        </p:txBody>
      </p:sp>
    </p:spTree>
    <p:extLst>
      <p:ext uri="{BB962C8B-B14F-4D97-AF65-F5344CB8AC3E}">
        <p14:creationId xmlns:p14="http://schemas.microsoft.com/office/powerpoint/2010/main" val="44311368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A default state of “unknown user” exists before a user is authenticated, and permissions can be determined for an unknown user.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When it is used in conjunction with authentication, the </a:t>
            </a:r>
            <a:r>
              <a:rPr lang="en-US" sz="1200" i="0" kern="1200" dirty="0" smtClean="0">
                <a:solidFill>
                  <a:schemeClr val="tx1"/>
                </a:solidFill>
                <a:effectLst/>
                <a:latin typeface="Arial" charset="0"/>
                <a:ea typeface="ヒラギノ角ゴ Pro W3" pitchFamily="-111" charset="-128"/>
                <a:cs typeface="ヒラギノ角ゴ Pro W3" pitchFamily="-111" charset="-128"/>
              </a:rPr>
              <a:t>authorization process follows the authentication process and uses the confirmed user identity as input in the decision process.</a:t>
            </a:r>
          </a:p>
          <a:p>
            <a:endParaRPr lang="en-US" altLang="en-US" sz="1200" i="0" kern="1200" dirty="0" smtClean="0">
              <a:solidFill>
                <a:schemeClr val="tx1"/>
              </a:solidFill>
              <a:effectLst/>
              <a:latin typeface="Arial" charset="0"/>
              <a:ea typeface="ヒラギノ角ゴ Pro W3" pitchFamily="-111" charset="-128"/>
            </a:endParaRPr>
          </a:p>
          <a:p>
            <a:r>
              <a:rPr lang="en-US" altLang="en-US" dirty="0" smtClean="0">
                <a:latin typeface="Arial" pitchFamily="34" charset="0"/>
                <a:ea typeface="ヒラギノ角ゴ Pro W3" pitchFamily="-112" charset="-128"/>
              </a:rPr>
              <a:t>The authorization process is performed using two message types: REQUEST and RESPONSE. The authorization process is performed using an authorization session consisting of a single pair of REQUEST and RESPONSE messages. The client issues an authorization REQUEST message containing a fixed set of fields enumerating the authenticity of the user or process requesting permission and a variable set of fields enumerating the services or options for which authorization is being requested.</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RESPONSE message in TACACS+ is not a simple yes or no; it can also include qualifying information, such as a user time limit or IP restrictions. These limitations have important uses, such as enforcing time limits on shell access or enforcing IP access list restrictions for specific user accounts.</a:t>
            </a:r>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3C46E9A-EF3B-4057-92F9-D43D9B9A6169}" type="slidenum">
              <a:rPr lang="en-US" altLang="en-US" smtClean="0"/>
              <a:pPr eaLnBrk="1" hangingPunct="1"/>
              <a:t>76</a:t>
            </a:fld>
            <a:endParaRPr lang="en-US" altLang="en-US" dirty="0" smtClean="0"/>
          </a:p>
        </p:txBody>
      </p:sp>
    </p:spTree>
    <p:extLst>
      <p:ext uri="{BB962C8B-B14F-4D97-AF65-F5344CB8AC3E}">
        <p14:creationId xmlns:p14="http://schemas.microsoft.com/office/powerpoint/2010/main" val="39364340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TACACS+ accounting records contain several pieces of information to support these tasks. The accounting process has the information revealed in the authorization and authentication processes, so it can record specific requests by user or process. To support this functionality, TACACS+ has three types of accounting records: START, STOP, and UPDATE. Note that these are record types, not message types as earlier discussed.</a:t>
            </a:r>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BAB5916-1381-4911-A554-CA2C96793FA0}" type="slidenum">
              <a:rPr lang="en-US" altLang="en-US" smtClean="0"/>
              <a:pPr eaLnBrk="1" hangingPunct="1"/>
              <a:t>77</a:t>
            </a:fld>
            <a:endParaRPr lang="en-US" altLang="en-US" dirty="0" smtClean="0"/>
          </a:p>
        </p:txBody>
      </p:sp>
    </p:spTree>
    <p:extLst>
      <p:ext uri="{BB962C8B-B14F-4D97-AF65-F5344CB8AC3E}">
        <p14:creationId xmlns:p14="http://schemas.microsoft.com/office/powerpoint/2010/main" val="39442604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157E12C-EBDC-4E9F-9FB7-162F21D0487A}" type="slidenum">
              <a:rPr lang="en-US" altLang="en-US" smtClean="0"/>
              <a:pPr eaLnBrk="1" hangingPunct="1"/>
              <a:t>78</a:t>
            </a:fld>
            <a:endParaRPr lang="en-US" altLang="en-US" dirty="0" smtClean="0"/>
          </a:p>
        </p:txBody>
      </p:sp>
    </p:spTree>
    <p:extLst>
      <p:ext uri="{BB962C8B-B14F-4D97-AF65-F5344CB8AC3E}">
        <p14:creationId xmlns:p14="http://schemas.microsoft.com/office/powerpoint/2010/main" val="137113211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From a practical perspective, assume that you are using TCP/IP to communicate between two machines. Your message may pass over various networks, such as an Asynchronous Transfer Mode (ATM) network, as it moves from source to destination. As the ATM protocol can neither read nor understand TCP/IP packets,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something must be done to make them passable across the network. By encapsulating a packet as the payload in a separate protocol, so it can be carried across a</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section of a network, a mechanism called a tunnel is created. At each end of the tunnel, called the tunnel endpoints, the payload packet is read and understood. As it goes into the tunnel, you can envision your packet being placed in an envelope with the address of the appropriate tunnel endpoint on the envelope. When the envelope arrives at the tunnel endpoint, the original message (the tunnel packet’s payload) is re-created, read, and sent to its appropriate next stop. The information being tunneled is understood only at the tunnel endpoints; it is not relevant to intermediate tunnel points because it is only a payload.</a:t>
            </a: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4B60590-5CD0-4782-84A2-2F59E789C528}" type="slidenum">
              <a:rPr lang="en-US" altLang="en-US" smtClean="0"/>
              <a:pPr eaLnBrk="1" hangingPunct="1"/>
              <a:t>79</a:t>
            </a:fld>
            <a:endParaRPr lang="en-US" altLang="en-US" dirty="0" smtClean="0"/>
          </a:p>
        </p:txBody>
      </p:sp>
    </p:spTree>
    <p:extLst>
      <p:ext uri="{BB962C8B-B14F-4D97-AF65-F5344CB8AC3E}">
        <p14:creationId xmlns:p14="http://schemas.microsoft.com/office/powerpoint/2010/main" val="3978805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you can manage privileges on the basis of users alone, managing user, group, and role assignments together is far more convenient and efficient.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a:t>
            </a:fld>
            <a:endParaRPr lang="en-US" altLang="en-US" dirty="0"/>
          </a:p>
        </p:txBody>
      </p:sp>
    </p:spTree>
    <p:extLst>
      <p:ext uri="{BB962C8B-B14F-4D97-AF65-F5344CB8AC3E}">
        <p14:creationId xmlns:p14="http://schemas.microsoft.com/office/powerpoint/2010/main" val="69649802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B06A90D-2506-4B18-91BC-AB77FCD1844F}" type="slidenum">
              <a:rPr lang="en-US" altLang="en-US" smtClean="0"/>
              <a:pPr eaLnBrk="1" hangingPunct="1"/>
              <a:t>80</a:t>
            </a:fld>
            <a:endParaRPr lang="en-US" altLang="en-US" dirty="0" smtClean="0"/>
          </a:p>
        </p:txBody>
      </p:sp>
    </p:spTree>
    <p:extLst>
      <p:ext uri="{BB962C8B-B14F-4D97-AF65-F5344CB8AC3E}">
        <p14:creationId xmlns:p14="http://schemas.microsoft.com/office/powerpoint/2010/main" val="3929004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incorporation of PPTP into</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the Microsoft Windows product line provides a built-in secure method of remote connection using the operating system, and this has given PPTP a large marketplace footprint.</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For most PPTP implementations, three computers are involved: the PPTP client, the NAS, and a PPTP server. The connection between the remote client and the network is established in stages.</a:t>
            </a:r>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PPTP establishes a tunnel from the remote PPTP client to the PPTP server and enables encryption within this tunnel. This provides a secure method of transport. To do this and still enable routing, an intermediate addressing scheme, Generic Routing Encapsulation (GRE), is used. To establish the connection, PPTP uses communications across TCP port 1723 (see Table 11.2 in the “Connection Summary” section at the end of the chapter), so this port must remain open across the network firewalls for PPTP to be initiated. Although PPTP allows the use of any PPP authentication scheme, CHAP is used when encryption is specified, to provide an appropriate level of security. For the encryption methodology, Microsoft chose the RSA RC4 cipher, with either a 40- or 128-bit session key length, and this is OS driven. Microsoft Point-to-Point Encryption (MPPE) is an extension to PPP that enables VPNs to use PPTP as the tunneling protocol.</a:t>
            </a:r>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18EDCA0-83EB-4924-A44F-0E890C001B6C}" type="slidenum">
              <a:rPr lang="en-US" altLang="en-US" smtClean="0"/>
              <a:pPr eaLnBrk="1" hangingPunct="1"/>
              <a:t>81</a:t>
            </a:fld>
            <a:endParaRPr lang="en-US" altLang="en-US" dirty="0" smtClean="0"/>
          </a:p>
        </p:txBody>
      </p:sp>
    </p:spTree>
    <p:extLst>
      <p:ext uri="{BB962C8B-B14F-4D97-AF65-F5344CB8AC3E}">
        <p14:creationId xmlns:p14="http://schemas.microsoft.com/office/powerpoint/2010/main" val="140684525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For most PPTP implementations, three computers are involved: the PPTP client, the NAS, and a PPTP server, as shown in this figure.</a:t>
            </a:r>
          </a:p>
          <a:p>
            <a:pPr>
              <a:defRPr/>
            </a:pPr>
            <a:endParaRPr lang="en-US" dirty="0"/>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F672371F-2CFB-49AF-B141-C7027CC80367}" type="slidenum">
              <a:rPr lang="en-US" altLang="en-US" smtClean="0"/>
              <a:pPr eaLnBrk="1" hangingPunct="1"/>
              <a:t>82</a:t>
            </a:fld>
            <a:endParaRPr lang="en-US" altLang="en-US" dirty="0" smtClean="0"/>
          </a:p>
        </p:txBody>
      </p:sp>
    </p:spTree>
    <p:extLst>
      <p:ext uri="{BB962C8B-B14F-4D97-AF65-F5344CB8AC3E}">
        <p14:creationId xmlns:p14="http://schemas.microsoft.com/office/powerpoint/2010/main" val="4624972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connection between the remote client and the network is established in stages, as illustrated in this figure.</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First the client makes a PPP connection to a NAS, typically an ISP. (In today’s world of widely available broadband, if there is already an Internet connection, then there is no need to perform the PPP connection to the ISP.) Once the PPP connection is established, a second connection is made over the PPP connection to the PPTP server. This second connection creates the VPN connection between the remote client and the PPTP server. A typical VPN connection is one in which the user is in a hotel with a wireless Internet connection, connecting to a corporate network. This connection acts as a tunnel for future data transfers. Although these diagrams illustrate a telephone connection, this first link can be virtually any method. Common in hotels today are wired connections to the Internet. These wired connections typically are provided by a local ISP and offer the same services as a phone connection, albeit at a much higher data transfer rate.</a:t>
            </a: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0A3584F-B0B9-4CF9-8EA8-429071D27C1F}" type="slidenum">
              <a:rPr lang="en-US" altLang="en-US" smtClean="0"/>
              <a:pPr eaLnBrk="1" hangingPunct="1"/>
              <a:t>83</a:t>
            </a:fld>
            <a:endParaRPr lang="en-US" altLang="en-US" dirty="0" smtClean="0"/>
          </a:p>
        </p:txBody>
      </p:sp>
    </p:spTree>
    <p:extLst>
      <p:ext uri="{BB962C8B-B14F-4D97-AF65-F5344CB8AC3E}">
        <p14:creationId xmlns:p14="http://schemas.microsoft.com/office/powerpoint/2010/main" val="33264951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Extensible Authentication Protocol (EAP) is a universal authentication framework defined by RFC 3748 that is frequently used in wireless networks and point-to-point connections. Although EAP is not limited to</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wireless and can be used for wired authentication, it is most often used in wireless LANs. EAP is discussed in detail in Chapter 12.</a:t>
            </a:r>
            <a:endParaRPr lang="en-US" altLang="en-US" dirty="0" smtClean="0">
              <a:latin typeface="Arial" pitchFamily="34" charset="0"/>
              <a:ea typeface="ヒラギノ角ゴ Pro W3" pitchFamily="-112" charset="-128"/>
            </a:endParaRP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FB3897B-18FD-4DD1-9B3E-80CC97B14AAA}" type="slidenum">
              <a:rPr lang="en-US" altLang="en-US" smtClean="0"/>
              <a:pPr eaLnBrk="1" hangingPunct="1"/>
              <a:t>84</a:t>
            </a:fld>
            <a:endParaRPr lang="en-US" altLang="en-US" dirty="0" smtClean="0"/>
          </a:p>
        </p:txBody>
      </p:sp>
    </p:spTree>
    <p:extLst>
      <p:ext uri="{BB962C8B-B14F-4D97-AF65-F5344CB8AC3E}">
        <p14:creationId xmlns:p14="http://schemas.microsoft.com/office/powerpoint/2010/main" val="258960770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Microsoft has created two versions of CHAP, modified to increase the usability of CHAP across Microsoft’s product line. MSCHAP v1, defined in RFC 2433, has been deprecated and was dropped in Windows Vista. The current standard, version 2, defined in RFC 2759, was introduced with Windows 2000.</a:t>
            </a:r>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FB3897B-18FD-4DD1-9B3E-80CC97B14AAA}" type="slidenum">
              <a:rPr lang="en-US" altLang="en-US" smtClean="0"/>
              <a:pPr eaLnBrk="1" hangingPunct="1"/>
              <a:t>85</a:t>
            </a:fld>
            <a:endParaRPr lang="en-US" altLang="en-US" dirty="0" smtClean="0"/>
          </a:p>
        </p:txBody>
      </p:sp>
    </p:spTree>
    <p:extLst>
      <p:ext uri="{BB962C8B-B14F-4D97-AF65-F5344CB8AC3E}">
        <p14:creationId xmlns:p14="http://schemas.microsoft.com/office/powerpoint/2010/main" val="42474345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a:t>
            </a:r>
            <a:r>
              <a:rPr lang="en-US" sz="1200" i="1" kern="1200" dirty="0" smtClean="0">
                <a:solidFill>
                  <a:schemeClr val="tx1"/>
                </a:solidFill>
                <a:effectLst/>
                <a:latin typeface="Arial" charset="0"/>
                <a:ea typeface="ヒラギノ角ゴ Pro W3" pitchFamily="-111" charset="-128"/>
                <a:cs typeface="ヒラギノ角ゴ Pro W3" pitchFamily="-111" charset="-128"/>
              </a:rPr>
              <a:t>three-way handshake</a:t>
            </a:r>
            <a:r>
              <a:rPr lang="en-US" sz="1200" i="1"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is illustrated in this f</a:t>
            </a:r>
            <a:r>
              <a:rPr lang="en-US" sz="1200" i="0" kern="1200" dirty="0" smtClean="0">
                <a:solidFill>
                  <a:schemeClr val="tx1"/>
                </a:solidFill>
                <a:effectLst/>
                <a:latin typeface="Arial" charset="0"/>
                <a:ea typeface="ヒラギノ角ゴ Pro W3" pitchFamily="-111" charset="-128"/>
                <a:cs typeface="ヒラギノ角ゴ Pro W3" pitchFamily="-111" charset="-128"/>
              </a:rPr>
              <a:t>igure. The initial challenge (a randomly generated number) is sent to the client. The client uses a one-way hashing function to calculate what the response should be and then sends this back. The server compares the response to what it calculated the response should be. If they match, communication continues. If the two values don’t match, then the connection is terminated. This mechanism relies on a shared secret between the two entities so that the correct values can be calculated.</a:t>
            </a:r>
            <a:endParaRPr lang="en-US" dirty="0"/>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EC0E258-4289-4DBD-AC9B-7F90D9C447D8}" type="slidenum">
              <a:rPr lang="en-US" altLang="en-US" smtClean="0"/>
              <a:pPr eaLnBrk="1" hangingPunct="1"/>
              <a:t>86</a:t>
            </a:fld>
            <a:endParaRPr lang="en-US" altLang="en-US" dirty="0" smtClean="0"/>
          </a:p>
        </p:txBody>
      </p:sp>
    </p:spTree>
    <p:extLst>
      <p:ext uri="{BB962C8B-B14F-4D97-AF65-F5344CB8AC3E}">
        <p14:creationId xmlns:p14="http://schemas.microsoft.com/office/powerpoint/2010/main" val="11697566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SMB is an application-level network protocol primarily used for sharing of files and printers in Windows-based networks.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NTLM was designed as a replacement for the LANMAN protocol. The current version is NTLM v2, which was introduced with Windows NT 4.0 SP4. Although Microsoft has adopted the Kerberos protocol for authentication, NTLM v2 is still used when:</a:t>
            </a:r>
          </a:p>
          <a:p>
            <a:pPr marL="682851" lvl="1" indent="-227617">
              <a:buFont typeface="Calibri" pitchFamily="34" charset="0"/>
              <a:buAutoNum type="arabicPeriod"/>
            </a:pPr>
            <a:r>
              <a:rPr lang="en-US" altLang="en-US" dirty="0" smtClean="0">
                <a:latin typeface="Arial" pitchFamily="34" charset="0"/>
                <a:ea typeface="ヒラギノ角ゴ Pro W3" pitchFamily="-112" charset="-128"/>
              </a:rPr>
              <a:t>Authenticating to a server using an IP address</a:t>
            </a:r>
          </a:p>
          <a:p>
            <a:pPr marL="682851" lvl="1" indent="-227617">
              <a:buFont typeface="Calibri" pitchFamily="34" charset="0"/>
              <a:buAutoNum type="arabicPeriod"/>
            </a:pPr>
            <a:r>
              <a:rPr lang="en-US" altLang="en-US" dirty="0" smtClean="0">
                <a:latin typeface="Arial" pitchFamily="34" charset="0"/>
                <a:ea typeface="ヒラギノ角ゴ Pro W3" pitchFamily="-112" charset="-128"/>
              </a:rPr>
              <a:t>Authenticating to a server that belongs to a different Active Directory forest</a:t>
            </a:r>
          </a:p>
          <a:p>
            <a:pPr marL="682851" lvl="1" indent="-227617">
              <a:buFont typeface="Calibri" pitchFamily="34" charset="0"/>
              <a:buAutoNum type="arabicPeriod"/>
            </a:pPr>
            <a:r>
              <a:rPr lang="en-US" altLang="en-US" dirty="0" smtClean="0">
                <a:latin typeface="Arial" pitchFamily="34" charset="0"/>
                <a:ea typeface="ヒラギノ角ゴ Pro W3" pitchFamily="-112" charset="-128"/>
              </a:rPr>
              <a:t>Authenticating to a server that doesn’t belong to a domain</a:t>
            </a:r>
          </a:p>
          <a:p>
            <a:pPr marL="682851" lvl="1" indent="-227617">
              <a:buFont typeface="Calibri" pitchFamily="34" charset="0"/>
              <a:buAutoNum type="arabicPeriod"/>
            </a:pPr>
            <a:r>
              <a:rPr lang="en-US" altLang="en-US" dirty="0" smtClean="0">
                <a:latin typeface="Arial" pitchFamily="34" charset="0"/>
                <a:ea typeface="ヒラギノ角ゴ Pro W3" pitchFamily="-112" charset="-128"/>
              </a:rPr>
              <a:t>No Active Directory domain exists (“workgroup” or “peer-to-peer” connection)</a:t>
            </a:r>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8EF4DE9-8A75-487C-8B6B-7A340E68D90D}" type="slidenum">
              <a:rPr lang="en-US" altLang="en-US" smtClean="0"/>
              <a:pPr eaLnBrk="1" hangingPunct="1"/>
              <a:t>87</a:t>
            </a:fld>
            <a:endParaRPr lang="en-US" altLang="en-US" dirty="0" smtClean="0"/>
          </a:p>
        </p:txBody>
      </p:sp>
    </p:spTree>
    <p:extLst>
      <p:ext uri="{BB962C8B-B14F-4D97-AF65-F5344CB8AC3E}">
        <p14:creationId xmlns:p14="http://schemas.microsoft.com/office/powerpoint/2010/main" val="63459751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1ED137D-5B7E-4848-AC03-DAF1601EFEA3}" type="slidenum">
              <a:rPr lang="en-US" altLang="en-US" smtClean="0"/>
              <a:pPr eaLnBrk="1" hangingPunct="1"/>
              <a:t>88</a:t>
            </a:fld>
            <a:endParaRPr lang="en-US" altLang="en-US" dirty="0" smtClean="0"/>
          </a:p>
        </p:txBody>
      </p:sp>
    </p:spTree>
    <p:extLst>
      <p:ext uri="{BB962C8B-B14F-4D97-AF65-F5344CB8AC3E}">
        <p14:creationId xmlns:p14="http://schemas.microsoft.com/office/powerpoint/2010/main" val="424105676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Whereas PPTP is designed around PPP and IP networks, L2F, and hence L2TP, is designed for use across all kinds of networks, including ATM and Frame Relay.</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Additionally, whereas PPTP is designed to be implemented in software at the client device, L2TP was conceived as a hardware implementation using a router or a special-purpose appliance. L2TP can be configured in software and is in Microsoft’s RRAS servers, which use L2TP to create a VPN.</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L2TP works in much the same way as PPTP, but it opens up several items for expansion. For instance, in L2TP, routers can be enabled to concentrate VPN traffic over higher-bandwidth lines, creating hierarchical networks of VPN traffic that can be more efficiently managed across an enterprise. L2TP also has the ability to use IPsec and Data Encryption Standard (DES) as encryption protocols, providing a higher level of data security. L2TP is also designed to work with established AAA services such as RADIUS and TACACS+ to aid in user authentication, authorization, and accounting.</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L2TP is established via UDP port 1701, so this is an essential port to leave open across firewalls supporting L2TP traffic. Microsoft supports L2TP in Windows 2000 and above, but because of the computing power required, most implementations will use specialized hardware (such as a Cisco router).</a:t>
            </a:r>
            <a:endParaRPr lang="en-US" altLang="en-US" dirty="0" smtClean="0">
              <a:latin typeface="Arial" pitchFamily="34" charset="0"/>
              <a:ea typeface="ヒラギノ角ゴ Pro W3" pitchFamily="-112" charset="-128"/>
            </a:endParaRPr>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A584FAB-1AED-44EA-AB82-0FCBC2D77628}" type="slidenum">
              <a:rPr lang="en-US" altLang="en-US" smtClean="0"/>
              <a:pPr eaLnBrk="1" hangingPunct="1"/>
              <a:t>89</a:t>
            </a:fld>
            <a:endParaRPr lang="en-US" altLang="en-US" dirty="0" smtClean="0"/>
          </a:p>
        </p:txBody>
      </p:sp>
    </p:spTree>
    <p:extLst>
      <p:ext uri="{BB962C8B-B14F-4D97-AF65-F5344CB8AC3E}">
        <p14:creationId xmlns:p14="http://schemas.microsoft.com/office/powerpoint/2010/main" val="376046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a:t>
            </a:r>
            <a:r>
              <a:rPr lang="en-US" baseline="0" dirty="0" smtClean="0"/>
              <a:t> a u</a:t>
            </a:r>
            <a:r>
              <a:rPr lang="en-US" dirty="0" smtClean="0"/>
              <a:t>ser is generally the lowest level addressed by privilege management and the most common area for addressing access, rights, and capabilities.</a:t>
            </a:r>
          </a:p>
          <a:p>
            <a:endParaRPr lang="en-US" dirty="0" smtClean="0"/>
          </a:p>
          <a:p>
            <a:r>
              <a:rPr lang="en-US" dirty="0" smtClean="0"/>
              <a:t>When developing a scheme for selecting usernames, you should keep in mind that usernames must be unique to each user, but they must also be fairly easy for the user to remember and use.</a:t>
            </a:r>
          </a:p>
          <a:p>
            <a:endParaRPr lang="en-US" dirty="0" smtClean="0"/>
          </a:p>
          <a:p>
            <a:r>
              <a:rPr lang="en-US" dirty="0" smtClean="0"/>
              <a:t>With some notable exceptions, in general a user who wants to access a computer system must first have a username created for him on the system he wishes to use. This is usually done by a system administrator, security administrator, or other privileged user, and this is the first step in privilege management—a user should not be allowed to create their own account.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a:t>
            </a:fld>
            <a:endParaRPr lang="en-US" altLang="en-US" dirty="0"/>
          </a:p>
        </p:txBody>
      </p:sp>
    </p:spTree>
    <p:extLst>
      <p:ext uri="{BB962C8B-B14F-4D97-AF65-F5344CB8AC3E}">
        <p14:creationId xmlns:p14="http://schemas.microsoft.com/office/powerpoint/2010/main" val="5370684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One of the methods to grant remote access to a system is through Telnet. Telnet is the standard terminal-emulation protocol within the TCP/IP protocol series, and it is defined in RFC 854. Telnet allows users to log in remotely and access resources as if the user had a local terminal connection. Telnet is an old protocol and offers little security. Information, including account names and passwords, is passed in cleartext over the TCP/IP connection.</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Telnet makes its connection using TCP port 23. As Telnet is implemented on most products using TCP/IP, it is important to control access to Telnet on machines and routers when setting them up. Failure to control access by using firewalls, access lists, and other security methods, or even by disabling the Telnet daemon, is equivalent to leaving an open door for unauthorized users on a system.</a:t>
            </a: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5B07836-6877-43E2-A75F-71E29AA39BD1}" type="slidenum">
              <a:rPr lang="en-US" altLang="en-US" smtClean="0"/>
              <a:pPr eaLnBrk="1" hangingPunct="1"/>
              <a:t>90</a:t>
            </a:fld>
            <a:endParaRPr lang="en-US" altLang="en-US" dirty="0" smtClean="0"/>
          </a:p>
        </p:txBody>
      </p:sp>
    </p:spTree>
    <p:extLst>
      <p:ext uri="{BB962C8B-B14F-4D97-AF65-F5344CB8AC3E}">
        <p14:creationId xmlns:p14="http://schemas.microsoft.com/office/powerpoint/2010/main" val="33704602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SSH provides direct support for secure remote login, secure file transfer, and secure forwarding of TCP/IP and X Window System traffic. An SSH connection is an encrypted channel, providing for confidentiality and integrity protection.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SSH has its origins as a replacement for the insecure Telnet application from the UNIX operating system. An original component of UNIX, Telnet allowed users to connect between systems. Although Telnet is still used today, it has some drawbacks, as discussed in the preceding section. Some enterprising University of California, Berkeley, students subsequently developed the r- commands, such as rlogin, to permit access based on the user and source system, as opposed to passing passwords. This was not perfect either, however, because when a login was required, it was still passed in the clear. This led to the development of the SSH protocol series, designed to eliminate all of the insecurities associated with Telnet, r- commands, and other means of remote access.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SSH opens a secure transport channel between machines by using an SSH daemon on each end. These daemons initiate contact over TCP port 22 and then communicate over higher ports in a secure mode. One of the strengths of SSH is its support for many different encryption protocols. SSH 1.0 started with RSA algorithms, but at the time they were still under patent, and this led to SSH 2.0 with extended support for Triple DES (3DES) and other encryption methods. Today, SSH can be used with a wide range of encryption protocols, including RSA, 3DES, Blowfish, International Data Encryption Algorithm (IDEA), CAST128, AES256, and others.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SSH protocol has facilities to encrypt data automatically, provide authentication, and compress data in transit.</a:t>
            </a:r>
          </a:p>
          <a:p>
            <a:r>
              <a:rPr lang="en-US" altLang="en-US" dirty="0" smtClean="0">
                <a:latin typeface="Arial" pitchFamily="34" charset="0"/>
                <a:ea typeface="ヒラギノ角ゴ Pro W3" pitchFamily="-112" charset="-128"/>
              </a:rPr>
              <a:t>It can support strong encryption, cryptographic host authentication, and integrity protection.</a:t>
            </a:r>
          </a:p>
          <a:p>
            <a:r>
              <a:rPr lang="en-US" altLang="en-US" dirty="0" smtClean="0">
                <a:latin typeface="Arial" pitchFamily="34" charset="0"/>
                <a:ea typeface="ヒラギノ角ゴ Pro W3" pitchFamily="-112" charset="-128"/>
              </a:rPr>
              <a:t>The authentication services are host-based and not user-based. If user authentication is desired in a system, it must be set up separately at a higher level in the OSI model.</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SSH protocol has facilities to encrypt data automatically, provide authentication, and compress data in transit. It can support strong encryption, cryptographic host authentication, and integrity protection. The authentication services are host-based and not user-based. If user authentication is desired in a system, it must be set up separately at a higher level in the OSI model. The protocol is designed to be flexible and simple, and it is designed specifically to minimize the number of round-trips between systems. The key exchange, public key, symmetric key, message authentication, and hash algorithms are all negotiated at connection time. Individual data-packet integrity is assured through the use of a message authentication code that is computed from a shared secret, the contents of the packet, and the packet sequence number.</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SSH protocol consists of three major components:</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Transport layer protocol </a:t>
            </a:r>
            <a:r>
              <a:rPr lang="en-US" sz="1200" i="0" kern="1200" dirty="0" smtClean="0">
                <a:solidFill>
                  <a:schemeClr val="tx1"/>
                </a:solidFill>
                <a:effectLst/>
                <a:latin typeface="Arial" charset="0"/>
                <a:ea typeface="ヒラギノ角ゴ Pro W3" pitchFamily="-111" charset="-128"/>
                <a:cs typeface="ヒラギノ角ゴ Pro W3" pitchFamily="-111" charset="-128"/>
              </a:rPr>
              <a:t>Provides server authentication, confidentiality, integrity, and compression</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User authentication protocol </a:t>
            </a:r>
            <a:r>
              <a:rPr lang="en-US" sz="1200" i="0" kern="1200" dirty="0" smtClean="0">
                <a:solidFill>
                  <a:schemeClr val="tx1"/>
                </a:solidFill>
                <a:effectLst/>
                <a:latin typeface="Arial" charset="0"/>
                <a:ea typeface="ヒラギノ角ゴ Pro W3" pitchFamily="-111" charset="-128"/>
                <a:cs typeface="ヒラギノ角ゴ Pro W3" pitchFamily="-111" charset="-128"/>
              </a:rPr>
              <a:t>Authenticates the client to the server</a:t>
            </a:r>
          </a:p>
          <a:p>
            <a:pPr marL="171450" indent="-171450">
              <a:buFont typeface="Arial" panose="020B0604020202020204" pitchFamily="34" charset="0"/>
              <a:buChar char="•"/>
            </a:pPr>
            <a:r>
              <a:rPr lang="en-US" sz="1200" b="1" i="0" kern="1200" dirty="0" smtClean="0">
                <a:solidFill>
                  <a:schemeClr val="tx1"/>
                </a:solidFill>
                <a:effectLst/>
                <a:latin typeface="Arial" charset="0"/>
                <a:ea typeface="ヒラギノ角ゴ Pro W3" pitchFamily="-111" charset="-128"/>
                <a:cs typeface="ヒラギノ角ゴ Pro W3" pitchFamily="-111" charset="-128"/>
              </a:rPr>
              <a:t>Connection protocol </a:t>
            </a:r>
            <a:r>
              <a:rPr lang="en-US" sz="1200" i="0" kern="1200" dirty="0" smtClean="0">
                <a:solidFill>
                  <a:schemeClr val="tx1"/>
                </a:solidFill>
                <a:effectLst/>
                <a:latin typeface="Arial" charset="0"/>
                <a:ea typeface="ヒラギノ角ゴ Pro W3" pitchFamily="-111" charset="-128"/>
                <a:cs typeface="ヒラギノ角ゴ Pro W3" pitchFamily="-111" charset="-128"/>
              </a:rPr>
              <a:t>Provides multiplexing of the encrypted tunnel into several logical channels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SSH is very popular in the UNIX environment, and it is actively used as a method of establishing VPNs across public networks. Because all communications between the two machines are encrypted at the OSI application layer by the two SSH daemons, this leads to the ability to build very secure solutions and even solutions that defy the ability of outside services to monitor. As SSH is a standard protocol series with connection parameters established via TCP port 22, different vendors can build differing solutions that can still</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interoperate.</a:t>
            </a:r>
            <a:endParaRPr lang="en-US" altLang="en-US" dirty="0" smtClean="0"/>
          </a:p>
          <a:p>
            <a:pPr marL="0" indent="0">
              <a:buFont typeface="Arial" panose="020B0604020202020204" pitchFamily="34" charset="0"/>
              <a:buNone/>
            </a:pPr>
            <a:endParaRPr lang="en-US" altLang="en-US" dirty="0" smtClean="0">
              <a:latin typeface="Arial" pitchFamily="34" charset="0"/>
              <a:ea typeface="ヒラギノ角ゴ Pro W3" pitchFamily="-112" charset="-128"/>
            </a:endParaRPr>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SSH uses TCP port 22. SCP (secure copy) and SFTP (secure FTP) use SSH, so each also uses TCP port 22.</a:t>
            </a:r>
            <a:endParaRPr lang="en-US" dirty="0" smtClean="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90E3734-A76C-4FC0-B671-1148B0063348}" type="slidenum">
              <a:rPr lang="en-US" altLang="en-US" smtClean="0"/>
              <a:pPr eaLnBrk="1" hangingPunct="1"/>
              <a:t>91</a:t>
            </a:fld>
            <a:endParaRPr lang="en-US" altLang="en-US" dirty="0" smtClean="0"/>
          </a:p>
        </p:txBody>
      </p:sp>
    </p:spTree>
    <p:extLst>
      <p:ext uri="{BB962C8B-B14F-4D97-AF65-F5344CB8AC3E}">
        <p14:creationId xmlns:p14="http://schemas.microsoft.com/office/powerpoint/2010/main" val="407717802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methods of transferring files between machines is through the use of the File Transfer Protocol (FTP). FTP is a plaintext protocol that operates by communicating over TCP between a client and a server. The client initiates a transfer with an FTP request to the server’s TCP port 21. This is the control connection, and this connection remains open over the duration of the file transfer. The actual data transfer occurs on a negotiated data transfer port, typically a high-order port number. FTP was not designed to be a secure method of transferring files. If a secure method is desired, then using FTPS or SFTP is best.</a:t>
            </a:r>
          </a:p>
          <a:p>
            <a:endParaRPr lang="en-US" dirty="0" smtClean="0"/>
          </a:p>
          <a:p>
            <a:r>
              <a:rPr lang="en-US" dirty="0" smtClean="0"/>
              <a:t>FTPS is the use of FTP over an SSL/TLS secured channel. This can be done either in explicit mode, where an AUTH TLS command is issued, or in implicit mode, where the transfer occurs over TCP port 990 for the control channel and TCP port 989 for the data channel. SFTP is not FTP per se, but rather a completely separate Secure File Transfer Protocol as defined by an IETF Draft, the latest of which, version 6, expired in July 2007, but has been incorporated into products in the marketplace.</a:t>
            </a:r>
          </a:p>
          <a:p>
            <a:endParaRPr lang="en-US" dirty="0" smtClean="0"/>
          </a:p>
          <a:p>
            <a:r>
              <a:rPr lang="en-US" dirty="0" smtClean="0"/>
              <a:t>It is also possible to run FTP over SSH, as later versions of SSH allow securing of channels such as the FTP control channel; this has also been referred to as Secure FTP. This leaves the data channel unencrypted, a problem that has been solved in version 3.0 of SSH, which supports FTP commands. The</a:t>
            </a:r>
            <a:r>
              <a:rPr lang="en-US" baseline="0" dirty="0" smtClean="0"/>
              <a:t> </a:t>
            </a:r>
            <a:r>
              <a:rPr lang="en-US" dirty="0" smtClean="0"/>
              <a:t>challenge of encrypting the FTP data communications is that the mutual port agreement must be opened on the firewall, and for security reasons, high-order ports that are not explicitly defined are typically secured. Because of this challenge, Secure Copy (SCP) is often a more desirable alternative to SFTP when using SSH.</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92</a:t>
            </a:fld>
            <a:endParaRPr lang="en-US" altLang="en-US" dirty="0"/>
          </a:p>
        </p:txBody>
      </p:sp>
    </p:spTree>
    <p:extLst>
      <p:ext uri="{BB962C8B-B14F-4D97-AF65-F5344CB8AC3E}">
        <p14:creationId xmlns:p14="http://schemas.microsoft.com/office/powerpoint/2010/main" val="361051414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noTextEdit="1"/>
          </p:cNvSpPr>
          <p:nvPr>
            <p:ph type="sldImg"/>
          </p:nvPr>
        </p:nvSpPr>
        <p:spPr>
          <a:ln/>
        </p:spPr>
      </p:sp>
      <p:sp>
        <p:nvSpPr>
          <p:cNvPr id="1208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security of a VPN lies in the encryption of packet contents between the endpoints that define the VPN. The physical network upon which a VPN is built is typically a public network, such as the Internet. Because the packet contents between VPN endpoints are encrypted, to an outside observer on the public network, the communication is secure, and depending on how the VPN is set up, security can even extend to the two communicating parties’ machines.</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A typical use of VPN services is a user accessing a corporate data network from a home PC across the Internet. The employee installs VPN software from work on a</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home PC. This software is already configured to communicate with the corporate network’s VPN endpoint; it knows the location, the protocols that will be used, and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so on. When the home user wants to connect to the corporate network, she connects to the Internet and then starts the VPN software. The user can then log into the corporate network by using an appropriate authentication and authorization methodology.</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The sole purpose of the VPN connection is to provide a private connection between the machines, which encrypts any data sent between the home user’s PC and the corporate network. Identification, authorization, and all other standard functions are accomplished with the standard mechanisms for the established system.</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VPNs can use many different protocols to offer a secure method of communicating between endpoints. Common methods of encryption on VPNs include PPTP, IPsec, SSH, and L2TP, all of which are discussed in this chapter. The key is that both endpoints know the protocol and share a secret. All of this necessary information is established when the VPN is set up. At the time of use, the VPN only acts as a private tunnel between the two points and does not constitute a complete security solution.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1208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7D8946A-312B-4514-8CC6-8A963F28CEBF}" type="slidenum">
              <a:rPr lang="en-US" altLang="en-US" smtClean="0"/>
              <a:pPr eaLnBrk="1" hangingPunct="1"/>
              <a:t>93</a:t>
            </a:fld>
            <a:endParaRPr lang="en-US" altLang="en-US" dirty="0" smtClean="0"/>
          </a:p>
        </p:txBody>
      </p:sp>
    </p:spTree>
    <p:extLst>
      <p:ext uri="{BB962C8B-B14F-4D97-AF65-F5344CB8AC3E}">
        <p14:creationId xmlns:p14="http://schemas.microsoft.com/office/powerpoint/2010/main" val="1019259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Virtual private networking is not a protocol per se, but rather a method of using protocols to achieve a specific objective—secure communications—as shown in this figure. A user who wants to have a secure communication channel with a server across a public network can set up two intermediary devices, VPN endpoints, to accomplish this task. The user can communicate with his endpoint, and the server can communicate with its endpoint. The two endpoints then communicate across the public network. VPN endpoints can be software solutions, routers, or specific servers set up for specific functionality. This implies that VPN services are set up in advance and are not something negotiated on-the-fly.</a:t>
            </a: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84C5CE5-22B4-48CA-8A09-40BCDBABA568}" type="slidenum">
              <a:rPr lang="en-US" altLang="en-US" smtClean="0"/>
              <a:pPr eaLnBrk="1" hangingPunct="1"/>
              <a:t>94</a:t>
            </a:fld>
            <a:endParaRPr lang="en-US" altLang="en-US" dirty="0" smtClean="0"/>
          </a:p>
        </p:txBody>
      </p:sp>
    </p:spTree>
    <p:extLst>
      <p:ext uri="{BB962C8B-B14F-4D97-AF65-F5344CB8AC3E}">
        <p14:creationId xmlns:p14="http://schemas.microsoft.com/office/powerpoint/2010/main" val="88978017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Although these protocols work only in conjunction with IP networks, once an IPsec connection is established, it is possible to tunnel across other networks at lower levels of the OSI model. The set of security services provided by IPsec occurs at the network layer of the OSI model, so higher-layer protocols, such as TCP, UDP, Internet Control Message Protocol (ICMP), Border Gateway Protocol (BGP), and the like, are not functionally altered by the implementation of IPsec services.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IPsec protocol series has a sweeping array of services it is designed to provide, including but not limited to access control, connectionless integrity, traffic-flow confidentiality, rejection of replayed packets, data security (encryption), and data-origin authentication. IPsec has two defined methods—transport and tunneling—that provide different levels of security. IPsec also has three modes of connection: host-to-server, server-to-server, and host-to-host.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transport method encrypts only the data portion of a packet, thus enabling an outsider to see source and destination IP addresses. The transport method protects the higher-level protocols associated with a packet and protects the data being transmitted but allows knowledge of the transmission itself. Protection of the data portion of a packet is referred to as content protection.</a:t>
            </a: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2285A7D-3214-4F1F-BAE0-58B37E208FBB}" type="slidenum">
              <a:rPr lang="en-US" altLang="en-US" smtClean="0"/>
              <a:pPr eaLnBrk="1" hangingPunct="1"/>
              <a:t>95</a:t>
            </a:fld>
            <a:endParaRPr lang="en-US" altLang="en-US" dirty="0" smtClean="0"/>
          </a:p>
        </p:txBody>
      </p:sp>
    </p:spTree>
    <p:extLst>
      <p:ext uri="{BB962C8B-B14F-4D97-AF65-F5344CB8AC3E}">
        <p14:creationId xmlns:p14="http://schemas.microsoft.com/office/powerpoint/2010/main" val="8701053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transport method encrypts only the data portion of a packet, thus enabling an outsider to see source and destination IP addresses. The transport method protects the higher-level protocols associated with a packet and protects the data being transmitted but allows knowledge of the transmission itself. Protection of the data portion of a packet is referred to as </a:t>
            </a:r>
            <a:r>
              <a:rPr lang="en-US" altLang="en-US" b="1" dirty="0" smtClean="0">
                <a:latin typeface="Arial" pitchFamily="34" charset="0"/>
                <a:ea typeface="ヒラギノ角ゴ Pro W3" pitchFamily="-112" charset="-128"/>
              </a:rPr>
              <a:t>content protection</a:t>
            </a:r>
            <a:r>
              <a:rPr lang="en-US" altLang="en-US" dirty="0" smtClean="0">
                <a:latin typeface="Arial" pitchFamily="34" charset="0"/>
                <a:ea typeface="ヒラギノ角ゴ Pro W3" pitchFamily="-112" charset="-128"/>
              </a:rPr>
              <a: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Tunneling provides encryption of source and destination IP addresses, as well as of the data itself. This provides the greatest security, but it can be done only between IPsec servers (or routers) because the final destination needs to be known for delivery. Protection of the header information is known as </a:t>
            </a:r>
            <a:r>
              <a:rPr lang="en-US" altLang="en-US" b="1" dirty="0" smtClean="0">
                <a:latin typeface="Arial" pitchFamily="34" charset="0"/>
                <a:ea typeface="ヒラギノ角ゴ Pro W3" pitchFamily="-112" charset="-128"/>
              </a:rPr>
              <a:t>context protection</a:t>
            </a:r>
            <a:r>
              <a:rPr lang="en-US" altLang="en-US" dirty="0" smtClean="0">
                <a:latin typeface="Arial" pitchFamily="34" charset="0"/>
                <a:ea typeface="ヒラギノ角ゴ Pro W3" pitchFamily="-112" charset="-128"/>
              </a:rPr>
              <a:t>.</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It is possible to use both methods at the same time, such as using transport within one’s own network to reach an IPsec server, which then tunnels to the target server’s network, connecting to an IPsec server there, and then using the transport method from the target network’s IPsec server to the target host.</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security association (SA)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 formal manner of describing the necessary and sufficient portions of the IPsec protocol series to achieve a specific level of protection. Because many options exist, both communicating parties must agree on the use of the protocols that are available, and this agreement is referred to as a security association. SAs exist both for integrity protecting systems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and confidentiality-protecting systems. In each IPsec implementation, a security association database (SAD) defines parameters associated with each SA. The SA is a one-way (simplex) association, and if two-way communication security is desired, two SAs are used—one for each direction.</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In transport mode (end-to-end), security of packet traffic is provided by the endpoint computers. In tunnel mode (portal-to-portal), security of packet traffic is provided between endpoint node machines in each network and not at the terminal host machines. </a:t>
            </a: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64989166-A08A-4E32-82D5-AD1F40E0B614}" type="slidenum">
              <a:rPr lang="en-US" altLang="en-US" smtClean="0"/>
              <a:pPr eaLnBrk="1" hangingPunct="1"/>
              <a:t>96</a:t>
            </a:fld>
            <a:endParaRPr lang="en-US" altLang="en-US" dirty="0" smtClean="0"/>
          </a:p>
        </p:txBody>
      </p:sp>
    </p:spTree>
    <p:extLst>
      <p:ext uri="{BB962C8B-B14F-4D97-AF65-F5344CB8AC3E}">
        <p14:creationId xmlns:p14="http://schemas.microsoft.com/office/powerpoint/2010/main" val="313179580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defRPr/>
            </a:pPr>
            <a:r>
              <a:rPr lang="en-US" altLang="en-US" u="sng" dirty="0" smtClean="0">
                <a:latin typeface="Arial" pitchFamily="34" charset="0"/>
                <a:ea typeface="ヒラギノ角ゴ Pro W3" pitchFamily="-112" charset="-128"/>
              </a:rPr>
              <a:t>Four basic configurations can be applied to machine-to-machine connections using IPsec.</a:t>
            </a:r>
            <a:endParaRPr lang="en-US" u="sng" dirty="0" smtClean="0"/>
          </a:p>
          <a:p>
            <a:pPr>
              <a:defRPr/>
            </a:pPr>
            <a:endParaRPr lang="en-US" dirty="0" smtClean="0"/>
          </a:p>
          <a:p>
            <a:pPr>
              <a:defRPr/>
            </a:pPr>
            <a:r>
              <a:rPr lang="en-US" dirty="0" smtClean="0"/>
              <a:t>The simplest IPsec configuration is a host-to-host connection between two machines. In this case, the Internet is not a part of the SA between the machines.</a:t>
            </a:r>
          </a:p>
          <a:p>
            <a:pPr>
              <a:defRPr/>
            </a:pPr>
            <a:r>
              <a:rPr lang="en-US" dirty="0" smtClean="0"/>
              <a:t>If bidirectional security is desired, two SAs are used. The SAs are effective from host to host.</a:t>
            </a:r>
          </a:p>
          <a:p>
            <a:pPr>
              <a:defRPr/>
            </a:pPr>
            <a:endParaRPr lang="en-US" dirty="0" smtClean="0"/>
          </a:p>
          <a:p>
            <a:pPr>
              <a:defRPr/>
            </a:pPr>
            <a:r>
              <a:rPr lang="en-US" dirty="0" smtClean="0"/>
              <a:t>The second case places two security devices in the stream, relieving the hosts of the calculation and encapsulation duties. These two gateways have an SA between them. The network is assumed to be secure from each machine to its gateway, and no IPsec is performed across these hops. The two security gateways with a tunnel across the Internet, although either tunnel or transport mode could be used.</a:t>
            </a:r>
          </a:p>
          <a:p>
            <a:pPr>
              <a:defRPr/>
            </a:pPr>
            <a:endParaRPr lang="en-US" dirty="0" smtClean="0"/>
          </a:p>
          <a:p>
            <a:pPr>
              <a:defRPr/>
            </a:pPr>
            <a:r>
              <a:rPr lang="en-US" dirty="0" smtClean="0"/>
              <a:t>The third case combines the first two. A separate SA exists between the gateway devices, but an SA also exists between hosts. This could be considered a tunnel inside a tunnel.</a:t>
            </a:r>
          </a:p>
          <a:p>
            <a:pPr>
              <a:defRPr/>
            </a:pPr>
            <a:endParaRPr lang="en-US" dirty="0" smtClean="0"/>
          </a:p>
          <a:p>
            <a:pPr>
              <a:defRPr/>
            </a:pPr>
            <a:r>
              <a:rPr lang="en-US" dirty="0" smtClean="0"/>
              <a:t>Remote users commonly connect through the Internet to an organization’s network. The network has a security gateway through which it secures traffic to and from its servers and authorized users. In the last case, the user establishes an SA with the security gateway and then a separate SA with the desired server, if required. </a:t>
            </a:r>
          </a:p>
          <a:p>
            <a:pPr>
              <a:defRPr/>
            </a:pPr>
            <a:r>
              <a:rPr lang="en-US" dirty="0" smtClean="0"/>
              <a:t>This can be done using software on a remote laptop and hardware at the organization’s network.</a:t>
            </a:r>
          </a:p>
          <a:p>
            <a:pPr>
              <a:defRPr/>
            </a:pPr>
            <a:endParaRPr lang="en-US" dirty="0" smtClean="0"/>
          </a:p>
          <a:p>
            <a:pPr>
              <a:defRPr/>
            </a:pPr>
            <a:r>
              <a:rPr lang="en-US" dirty="0" smtClean="0"/>
              <a:t>Windows can act as an IPsec server, as can routers and other servers. The primary issue is CPU usage and where the computing power should be implanted. This consideration has led to the rise of IPsec appliances, which are hardware devices that perform the IPsec function specifically for a series of communications. Depending on the number of connections, network bandwidth, and so</a:t>
            </a:r>
            <a:r>
              <a:rPr lang="en-US" baseline="0" dirty="0" smtClean="0"/>
              <a:t> </a:t>
            </a:r>
            <a:r>
              <a:rPr lang="en-US" dirty="0" smtClean="0"/>
              <a:t>on, these devices can be inexpensive for small office or home office use or quite expensive for large, enterprise-level implementations.</a:t>
            </a:r>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85EDC086-2CC2-4F03-B2BC-F5394653DFE1}" type="slidenum">
              <a:rPr lang="en-US" altLang="en-US" smtClean="0"/>
              <a:pPr eaLnBrk="1" hangingPunct="1"/>
              <a:t>97</a:t>
            </a:fld>
            <a:endParaRPr lang="en-US" altLang="en-US" dirty="0" smtClean="0"/>
          </a:p>
        </p:txBody>
      </p:sp>
    </p:spTree>
    <p:extLst>
      <p:ext uri="{BB962C8B-B14F-4D97-AF65-F5344CB8AC3E}">
        <p14:creationId xmlns:p14="http://schemas.microsoft.com/office/powerpoint/2010/main" val="18543730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The simplest IPsec configuration is a host-to-host connection between two machines. In this case, the Internet is not a part of the SA between the machines.</a:t>
            </a:r>
          </a:p>
          <a:p>
            <a:pPr>
              <a:defRPr/>
            </a:pPr>
            <a:r>
              <a:rPr lang="en-US" dirty="0" smtClean="0"/>
              <a:t>If bidirectional security is desired, two SAs are used. The SAs are effective from host to host.</a:t>
            </a:r>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9DACC73-02F5-4457-B8FA-05127B6C6EB0}" type="slidenum">
              <a:rPr lang="en-US" altLang="en-US" smtClean="0"/>
              <a:pPr eaLnBrk="1" hangingPunct="1"/>
              <a:t>98</a:t>
            </a:fld>
            <a:endParaRPr lang="en-US" altLang="en-US" dirty="0" smtClean="0"/>
          </a:p>
        </p:txBody>
      </p:sp>
    </p:spTree>
    <p:extLst>
      <p:ext uri="{BB962C8B-B14F-4D97-AF65-F5344CB8AC3E}">
        <p14:creationId xmlns:p14="http://schemas.microsoft.com/office/powerpoint/2010/main" val="399340496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second case places two security devices in the stream, relieving the hosts of the calculation and encapsulation duties. These two gateways have an SA between them. The network is assumed to be secure from each machine to its gateway, and no IPsec is performed across these hops. The two security gateways with a tunnel across the Internet, although either tunnel or transport mode could be used.</a:t>
            </a:r>
          </a:p>
        </p:txBody>
      </p:sp>
      <p:sp>
        <p:nvSpPr>
          <p:cNvPr id="1269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0B2F5AE-2A79-452E-B779-B036F28A29F8}" type="slidenum">
              <a:rPr lang="en-US" altLang="en-US" smtClean="0"/>
              <a:pPr eaLnBrk="1" hangingPunct="1"/>
              <a:t>99</a:t>
            </a:fld>
            <a:endParaRPr lang="en-US" altLang="en-US" dirty="0" smtClean="0"/>
          </a:p>
        </p:txBody>
      </p:sp>
    </p:spTree>
    <p:extLst>
      <p:ext uri="{BB962C8B-B14F-4D97-AF65-F5344CB8AC3E}">
        <p14:creationId xmlns:p14="http://schemas.microsoft.com/office/powerpoint/2010/main" val="3385396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concept of</a:t>
            </a:r>
            <a:r>
              <a:rPr lang="en-US" baseline="0" dirty="0" smtClean="0"/>
              <a:t> a u</a:t>
            </a:r>
            <a:r>
              <a:rPr lang="en-US" dirty="0" smtClean="0"/>
              <a:t>ser is generally the lowest level addressed by privilege management and the most common area for addressing access, rights, and capabilities.</a:t>
            </a:r>
          </a:p>
          <a:p>
            <a:endParaRPr lang="en-US" dirty="0" smtClean="0"/>
          </a:p>
          <a:p>
            <a:r>
              <a:rPr lang="en-US" dirty="0" smtClean="0"/>
              <a:t>When developing a scheme for selecting usernames, you should keep in mind that usernames must be unique to each user, but they must also be fairly easy for the user to remember and use.</a:t>
            </a:r>
          </a:p>
          <a:p>
            <a:endParaRPr lang="en-US" dirty="0" smtClean="0"/>
          </a:p>
          <a:p>
            <a:r>
              <a:rPr lang="en-US" dirty="0" smtClean="0"/>
              <a:t>With some notable exceptions, in general a user who wants to access a computer system must first have a username created for him on the system he wishes to use. This is usually done by a system administrator, security administrator, or other privileged user, and this is the first step in privilege management—a user should not be allowed to create their own account.</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a:t>
            </a:fld>
            <a:endParaRPr lang="en-US" altLang="en-US" dirty="0"/>
          </a:p>
        </p:txBody>
      </p:sp>
    </p:spTree>
    <p:extLst>
      <p:ext uri="{BB962C8B-B14F-4D97-AF65-F5344CB8AC3E}">
        <p14:creationId xmlns:p14="http://schemas.microsoft.com/office/powerpoint/2010/main" val="53706846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third case combines the first two. A separate SA exists between the gateway devices, but an SA also exists between hosts. This could be considered a tunnel inside a tunnel.</a:t>
            </a:r>
          </a:p>
          <a:p>
            <a:endParaRPr lang="en-US" altLang="en-US" dirty="0" smtClean="0">
              <a:latin typeface="Arial" pitchFamily="34" charset="0"/>
              <a:ea typeface="ヒラギノ角ゴ Pro W3" pitchFamily="-112" charset="-128"/>
            </a:endParaRPr>
          </a:p>
        </p:txBody>
      </p:sp>
      <p:sp>
        <p:nvSpPr>
          <p:cNvPr id="1280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3D32288-B715-4BDA-A013-3D8C4A4186EE}" type="slidenum">
              <a:rPr lang="en-US" altLang="en-US" smtClean="0"/>
              <a:pPr eaLnBrk="1" hangingPunct="1"/>
              <a:t>100</a:t>
            </a:fld>
            <a:endParaRPr lang="en-US" altLang="en-US" dirty="0" smtClean="0"/>
          </a:p>
        </p:txBody>
      </p:sp>
    </p:spTree>
    <p:extLst>
      <p:ext uri="{BB962C8B-B14F-4D97-AF65-F5344CB8AC3E}">
        <p14:creationId xmlns:p14="http://schemas.microsoft.com/office/powerpoint/2010/main" val="5297880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Remote users commonly connect through the Internet to an organization’s network. The network has a security gateway through which it secures traffic to and from its servers and authorized users. In the last case, the user establishes an SA with the security gateway and then a separate SA with the desired server, if required. This can be done using software on a remote laptop and hardware at the organization’s network.</a:t>
            </a: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1290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3947D17-E3A9-4038-B452-6B0EF7CF8731}" type="slidenum">
              <a:rPr lang="en-US" altLang="en-US" smtClean="0"/>
              <a:pPr eaLnBrk="1" hangingPunct="1"/>
              <a:t>101</a:t>
            </a:fld>
            <a:endParaRPr lang="en-US" altLang="en-US" dirty="0" smtClean="0"/>
          </a:p>
        </p:txBody>
      </p:sp>
    </p:spTree>
    <p:extLst>
      <p:ext uri="{BB962C8B-B14F-4D97-AF65-F5344CB8AC3E}">
        <p14:creationId xmlns:p14="http://schemas.microsoft.com/office/powerpoint/2010/main" val="409964752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0" indent="0">
              <a:buFont typeface="Arial" panose="020B0604020202020204" pitchFamily="34" charset="0"/>
              <a:buNone/>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These key management protocols can be collectively referred to as </a:t>
            </a:r>
            <a:r>
              <a:rPr lang="en-US" sz="1200" i="1" kern="1200" dirty="0" smtClean="0">
                <a:solidFill>
                  <a:schemeClr val="tx1"/>
                </a:solidFill>
                <a:effectLst/>
                <a:latin typeface="Arial" charset="0"/>
                <a:ea typeface="ヒラギノ角ゴ Pro W3" pitchFamily="-111" charset="-128"/>
                <a:cs typeface="ヒラギノ角ゴ Pro W3" pitchFamily="-111" charset="-128"/>
              </a:rPr>
              <a:t>Internet Key Management Protocol (IKMP) </a:t>
            </a:r>
            <a:r>
              <a:rPr lang="en-US" sz="1200" i="0" kern="1200" dirty="0" smtClean="0">
                <a:solidFill>
                  <a:schemeClr val="tx1"/>
                </a:solidFill>
                <a:effectLst/>
                <a:latin typeface="Arial" charset="0"/>
                <a:ea typeface="ヒラギノ角ゴ Pro W3" pitchFamily="-111" charset="-128"/>
                <a:cs typeface="ヒラギノ角ゴ Pro W3" pitchFamily="-111" charset="-128"/>
              </a:rPr>
              <a:t>or </a:t>
            </a:r>
            <a:r>
              <a:rPr lang="en-US" sz="1200" i="1" kern="1200" dirty="0" smtClean="0">
                <a:solidFill>
                  <a:schemeClr val="tx1"/>
                </a:solidFill>
                <a:effectLst/>
                <a:latin typeface="Arial" charset="0"/>
                <a:ea typeface="ヒラギノ角ゴ Pro W3" pitchFamily="-111" charset="-128"/>
                <a:cs typeface="ヒラギノ角ゴ Pro W3" pitchFamily="-111" charset="-128"/>
              </a:rPr>
              <a:t>Internet Key Exchange (IKE).</a:t>
            </a:r>
          </a:p>
          <a:p>
            <a:pPr marL="0" indent="0">
              <a:buFont typeface="Arial" panose="020B0604020202020204" pitchFamily="34" charset="0"/>
              <a:buNone/>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IPsec does not define specific security algorithms, nor does it require specific methods of implementation. IPsec is an open framework that allows vendors to implement existing industry-standard algorithms suited for specific tasks. This flexibility is key in IPsec’s ability to offer a wide range of security functions. IPsec allows several security technologies to be combined into a comprehensive solution for network-based confidentiality, integrity, and authentication.</a:t>
            </a:r>
          </a:p>
          <a:p>
            <a:pPr marL="0" indent="0">
              <a:buFont typeface="Arial" panose="020B0604020202020204" pitchFamily="34" charset="0"/>
              <a:buNone/>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0" indent="0">
              <a:buFont typeface="Arial" panose="020B0604020202020204" pitchFamily="34" charset="0"/>
              <a:buNone/>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IPsec uses the following:</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Diffie-Hellman key exchange between peers on a public network</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Public key signing of Diffie-Hellman key exchanges to guarantee identity and avoid man-in-the-middle attacks</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Bulk encryption algorithms, such as IDEA and 3DES, for encrypting data</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Keyed hash algorithms, such as HMAC, and traditional hash algorithms, such as MD5 and SHA-1, for packet-level authentication</a:t>
            </a:r>
          </a:p>
          <a:p>
            <a:pPr marL="171450" indent="-171450">
              <a:buFont typeface="Arial" panose="020B0604020202020204" pitchFamily="34" charset="0"/>
              <a:buChar cha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Digital certificates to act as digital ID cards between parties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F36FBB9-ADDA-4602-9D8A-132E4B3DE04C}" type="slidenum">
              <a:rPr lang="en-US" altLang="en-US" smtClean="0"/>
              <a:pPr eaLnBrk="1" hangingPunct="1"/>
              <a:t>102</a:t>
            </a:fld>
            <a:endParaRPr lang="en-US" altLang="en-US" dirty="0" smtClean="0"/>
          </a:p>
        </p:txBody>
      </p:sp>
    </p:spTree>
    <p:extLst>
      <p:ext uri="{BB962C8B-B14F-4D97-AF65-F5344CB8AC3E}">
        <p14:creationId xmlns:p14="http://schemas.microsoft.com/office/powerpoint/2010/main" val="700116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To provide traffic security, two header extensions have been defined for IP datagrams. The AH, when added to an IP datagram, ensures the integrity of the data and also the authenticity of the data’s origin. By protecting the nonchanging elements in the IP header, the AH protects the IP address, which enables data-origin authentication. The ESP provides security services for the higher-level protocol portion of the packet only, not the IP header.</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AH and ESP can be used separately or in combination, depending on the level and types of security desired. Both also work with the transport and tunnel modes of IPsec protocols. In transport mode, the two communication endpoints provide security primarily for the upper-layer protocols. The cryptographic endpoints, where encryption and decryption occur, are located at the source and destination of the communication channel. When AH is in transport mode, the original IP header is exposed, but its contents are protected via the AH block in the packet, as illustrated in this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figure.</a:t>
            </a:r>
            <a:endParaRPr lang="en-US" dirty="0" smtClean="0"/>
          </a:p>
        </p:txBody>
      </p:sp>
      <p:sp>
        <p:nvSpPr>
          <p:cNvPr id="1310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DF0C68C-9A44-4B1E-9EE4-A1FE0063857D}" type="slidenum">
              <a:rPr lang="en-US" altLang="en-US" smtClean="0"/>
              <a:pPr eaLnBrk="1" hangingPunct="1"/>
              <a:t>103</a:t>
            </a:fld>
            <a:endParaRPr lang="en-US" altLang="en-US" dirty="0" smtClean="0"/>
          </a:p>
        </p:txBody>
      </p:sp>
    </p:spTree>
    <p:extLst>
      <p:ext uri="{BB962C8B-B14F-4D97-AF65-F5344CB8AC3E}">
        <p14:creationId xmlns:p14="http://schemas.microsoft.com/office/powerpoint/2010/main" val="200485942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When AH is employed in tunnel mode, portions of the outer IP header are given the same header protection that occurs in transport mode, with the entire inner packet receiving protection. This is illustrated in this figure.</a:t>
            </a: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FD4CC779-FFD2-468D-A55F-90AB90AD76D6}" type="slidenum">
              <a:rPr lang="en-US" altLang="en-US" smtClean="0"/>
              <a:pPr eaLnBrk="1" hangingPunct="1"/>
              <a:t>104</a:t>
            </a:fld>
            <a:endParaRPr lang="en-US" altLang="en-US" dirty="0" smtClean="0"/>
          </a:p>
        </p:txBody>
      </p:sp>
    </p:spTree>
    <p:extLst>
      <p:ext uri="{BB962C8B-B14F-4D97-AF65-F5344CB8AC3E}">
        <p14:creationId xmlns:p14="http://schemas.microsoft.com/office/powerpoint/2010/main" val="33031581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ESP provides a means of encrypting the packet’s contents, as shown in Figure 11.30. In this case, in transport mode, the datagram contents are encrypted and authenticated via the ESP header and footer/trailer that are inserted into the datagram.</a:t>
            </a:r>
          </a:p>
          <a:p>
            <a:pPr>
              <a:defRPr/>
            </a:pPr>
            <a:endParaRPr lang="en-US" dirty="0" smtClean="0"/>
          </a:p>
          <a:p>
            <a:pPr>
              <a:defRPr/>
            </a:pPr>
            <a:endParaRPr lang="en-US" dirty="0" smtClean="0"/>
          </a:p>
          <a:p>
            <a:pPr>
              <a:defRPr/>
            </a:pPr>
            <a:endParaRPr lang="en-US" dirty="0"/>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F0816D79-4E0C-4E8C-A6CA-46A42B173FCC}" type="slidenum">
              <a:rPr lang="en-US" altLang="en-US" smtClean="0"/>
              <a:pPr eaLnBrk="1" hangingPunct="1"/>
              <a:t>105</a:t>
            </a:fld>
            <a:endParaRPr lang="en-US" altLang="en-US" dirty="0" smtClean="0"/>
          </a:p>
        </p:txBody>
      </p:sp>
    </p:spTree>
    <p:extLst>
      <p:ext uri="{BB962C8B-B14F-4D97-AF65-F5344CB8AC3E}">
        <p14:creationId xmlns:p14="http://schemas.microsoft.com/office/powerpoint/2010/main" val="388446112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As mentioned, AH and ESP can be employed in tunnel mode. ESP affords the same encryption protection to the contents of the tunneled packet, which is the entire packet from the initial sender, as illustrated in Figure 11.31.</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8DEDE8B-1E65-4D7C-BCBB-C9898FEC7A41}" type="slidenum">
              <a:rPr lang="en-US" altLang="en-US" smtClean="0"/>
              <a:pPr eaLnBrk="1" hangingPunct="1"/>
              <a:t>106</a:t>
            </a:fld>
            <a:endParaRPr lang="en-US" altLang="en-US" dirty="0" smtClean="0"/>
          </a:p>
        </p:txBody>
      </p:sp>
    </p:spTree>
    <p:extLst>
      <p:ext uri="{BB962C8B-B14F-4D97-AF65-F5344CB8AC3E}">
        <p14:creationId xmlns:p14="http://schemas.microsoft.com/office/powerpoint/2010/main" val="26043825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Together, in tunnel mode, AH and ESP can provide complete protection across the packet, as shown in Figure 11.32. The specific combination of AH and ESP is referred to as a security association in IPsec.</a:t>
            </a:r>
            <a:endParaRPr lang="en-US" dirty="0"/>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2108232-FACE-4943-8DFA-B230EE123C9D}" type="slidenum">
              <a:rPr lang="en-US" altLang="en-US" smtClean="0"/>
              <a:pPr eaLnBrk="1" hangingPunct="1"/>
              <a:t>107</a:t>
            </a:fld>
            <a:endParaRPr lang="en-US" altLang="en-US" dirty="0" smtClean="0"/>
          </a:p>
        </p:txBody>
      </p:sp>
    </p:spTree>
    <p:extLst>
      <p:ext uri="{BB962C8B-B14F-4D97-AF65-F5344CB8AC3E}">
        <p14:creationId xmlns:p14="http://schemas.microsoft.com/office/powerpoint/2010/main" val="14528009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IP version 4 (IPv4), IPsec is an add-on, and its acceptance is vendor driven. It is not a part of the original IP—one of the short-sighted design flaws of the original IP. In IPv6, IPsec is integrated into IP and is native on all packets. Its use is still optional, but its inclusion in the protocol suite will guarantee interoperability across vendor solutions when they are compliant with IPv6 standards.</a:t>
            </a:r>
          </a:p>
          <a:p>
            <a:endParaRPr lang="en-US" dirty="0" smtClean="0"/>
          </a:p>
          <a:p>
            <a:r>
              <a:rPr lang="en-US" dirty="0" smtClean="0"/>
              <a:t>IPsec uses cryptographic keys in its security process and has both manual and automatic distribution of keys as part of the protocol series. Manual key distribution is included, but it is practical only in small, static environments and does not scale to enterprise-level implementations. The default method of key management, Internet Key Exchange (IKE), is automated. IKE authenticates each peer involved in IPsec and negotiates the security policy, including the exchange of session keys. IKE creates a secure tunnel between peers and then negotiates the security association for IPsec across this channel. This is done in two phases: the first develops the channel, and the second develops the security association.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108</a:t>
            </a:fld>
            <a:endParaRPr lang="en-US" altLang="en-US" dirty="0"/>
          </a:p>
        </p:txBody>
      </p:sp>
    </p:spTree>
    <p:extLst>
      <p:ext uri="{BB962C8B-B14F-4D97-AF65-F5344CB8AC3E}">
        <p14:creationId xmlns:p14="http://schemas.microsoft.com/office/powerpoint/2010/main" val="10082916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11.33 illustrates the different levels of protection offered by VPNs and IPsec. This shows the advantages of IPsec and its more comprehensive coverage.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109</a:t>
            </a:fld>
            <a:endParaRPr lang="en-US" altLang="en-US" dirty="0"/>
          </a:p>
        </p:txBody>
      </p:sp>
    </p:spTree>
    <p:extLst>
      <p:ext uri="{BB962C8B-B14F-4D97-AF65-F5344CB8AC3E}">
        <p14:creationId xmlns:p14="http://schemas.microsoft.com/office/powerpoint/2010/main" val="3011075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8448"/>
            <a:ext cx="7772400" cy="1470025"/>
          </a:xfrm>
          <a:prstGeom prst="rect">
            <a:avLst/>
          </a:prstGeom>
        </p:spPr>
        <p:txBody>
          <a:bodyPr/>
          <a:lstStyle>
            <a:lvl1pPr algn="ctr" defTabSz="914400" rtl="0" eaLnBrk="1" latinLnBrk="0" hangingPunct="1">
              <a:spcBef>
                <a:spcPct val="0"/>
              </a:spcBef>
              <a:buNone/>
              <a:defRPr lang="en-US" sz="4900" kern="1200" dirty="0">
                <a:solidFill>
                  <a:schemeClr val="tx1"/>
                </a:solidFill>
                <a:effectLst>
                  <a:outerShdw dist="38100" dir="2700000" algn="tl" rotWithShape="0">
                    <a:srgbClr val="808080"/>
                  </a:outerShdw>
                </a:effectLst>
                <a:latin typeface="+mj-lt"/>
                <a:ea typeface="ヒラギノ角ゴ Pro W3" pitchFamily="-112" charset="-128"/>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641848"/>
            <a:ext cx="6400800" cy="612648"/>
          </a:xfrm>
          <a:prstGeom prst="rect">
            <a:avLst/>
          </a:prstGeom>
        </p:spPr>
        <p:txBody>
          <a:bodyPr/>
          <a:lstStyle>
            <a:lvl1pPr marL="0" indent="0" algn="ctr" defTabSz="914400" rtl="0" eaLnBrk="1" latinLnBrk="0" hangingPunct="1">
              <a:lnSpc>
                <a:spcPct val="90000"/>
              </a:lnSpc>
              <a:spcBef>
                <a:spcPct val="20000"/>
              </a:spcBef>
              <a:buFont typeface="Arial" panose="020B0604020202020204" pitchFamily="34" charset="0"/>
              <a:buNone/>
              <a:defRPr lang="en-US" sz="3600" kern="1200" dirty="0">
                <a:solidFill>
                  <a:schemeClr val="tx1">
                    <a:tint val="75000"/>
                  </a:schemeClr>
                </a:solidFill>
                <a:latin typeface="+mn-lt"/>
                <a:ea typeface="ヒラギノ角ゴ Pro W3" pitchFamily="-112" charset="-128"/>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6424"/>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one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28644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5927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70" r:id="rId5"/>
    <p:sldLayoutId id="2147483671" r:id="rId6"/>
    <p:sldLayoutId id="2147483669" r:id="rId7"/>
    <p:sldLayoutId id="214748366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6 Authentication and Remote Access and Intrusion Detection Systems and Network Security – Part 1</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5704103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Group, and Role Management</a:t>
            </a:r>
          </a:p>
        </p:txBody>
      </p:sp>
      <p:sp>
        <p:nvSpPr>
          <p:cNvPr id="3" name="Content Placeholder 2"/>
          <p:cNvSpPr>
            <a:spLocks noGrp="1"/>
          </p:cNvSpPr>
          <p:nvPr>
            <p:ph idx="1"/>
          </p:nvPr>
        </p:nvSpPr>
        <p:spPr/>
        <p:txBody>
          <a:bodyPr/>
          <a:lstStyle/>
          <a:p>
            <a:r>
              <a:rPr lang="en-US" dirty="0" smtClean="0"/>
              <a:t>To effectively manage privileges, </a:t>
            </a:r>
            <a:r>
              <a:rPr lang="en-US" dirty="0"/>
              <a:t>a mechanism for separating people into distinct entities (</a:t>
            </a:r>
            <a:r>
              <a:rPr lang="en-US" i="1" dirty="0"/>
              <a:t>users</a:t>
            </a:r>
            <a:r>
              <a:rPr lang="en-US" dirty="0"/>
              <a:t>) is </a:t>
            </a:r>
            <a:r>
              <a:rPr lang="en-US" dirty="0" smtClean="0"/>
              <a:t>required.</a:t>
            </a:r>
          </a:p>
          <a:p>
            <a:r>
              <a:rPr lang="en-US" dirty="0" smtClean="0"/>
              <a:t>It is </a:t>
            </a:r>
            <a:r>
              <a:rPr lang="en-US" dirty="0"/>
              <a:t>convenient and efficient to be able to lump users together when granting many different people (</a:t>
            </a:r>
            <a:r>
              <a:rPr lang="en-US" i="1" dirty="0"/>
              <a:t>groups</a:t>
            </a:r>
            <a:r>
              <a:rPr lang="en-US" dirty="0"/>
              <a:t>) access to a resource at the same </a:t>
            </a:r>
            <a:r>
              <a:rPr lang="en-US" dirty="0" smtClean="0"/>
              <a:t>time.</a:t>
            </a:r>
          </a:p>
          <a:p>
            <a:r>
              <a:rPr lang="en-US" dirty="0" smtClean="0"/>
              <a:t>It is </a:t>
            </a:r>
            <a:r>
              <a:rPr lang="en-US" dirty="0"/>
              <a:t>useful to be able to grant or restrict access based on </a:t>
            </a:r>
            <a:r>
              <a:rPr lang="en-US" dirty="0" smtClean="0"/>
              <a:t>a person’s </a:t>
            </a:r>
            <a:r>
              <a:rPr lang="en-US" dirty="0"/>
              <a:t>job or function within the organization (</a:t>
            </a:r>
            <a:r>
              <a:rPr lang="en-US" i="1" dirty="0"/>
              <a:t>role</a:t>
            </a:r>
            <a:r>
              <a:rPr lang="en-US" dirty="0"/>
              <a:t>).</a:t>
            </a:r>
            <a:endParaRPr lang="en-US" dirty="0" smtClean="0"/>
          </a:p>
        </p:txBody>
      </p:sp>
    </p:spTree>
    <p:extLst>
      <p:ext uri="{BB962C8B-B14F-4D97-AF65-F5344CB8AC3E}">
        <p14:creationId xmlns:p14="http://schemas.microsoft.com/office/powerpoint/2010/main" val="19632496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334000"/>
            <a:ext cx="7924800" cy="457200"/>
          </a:xfrm>
        </p:spPr>
        <p:txBody>
          <a:bodyPr/>
          <a:lstStyle/>
          <a:p>
            <a:r>
              <a:rPr lang="it-IT" dirty="0"/>
              <a:t> Figure 11.26 A tunnel inside a tunnel</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0274" y="2133600"/>
            <a:ext cx="6283452" cy="2553813"/>
          </a:xfrm>
          <a:prstGeom prst="rect">
            <a:avLst/>
          </a:prstGeom>
        </p:spPr>
      </p:pic>
    </p:spTree>
    <p:extLst>
      <p:ext uri="{BB962C8B-B14F-4D97-AF65-F5344CB8AC3E}">
        <p14:creationId xmlns:p14="http://schemas.microsoft.com/office/powerpoint/2010/main" val="41742462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410200"/>
            <a:ext cx="7924800" cy="457200"/>
          </a:xfrm>
        </p:spPr>
        <p:txBody>
          <a:bodyPr/>
          <a:lstStyle/>
          <a:p>
            <a:r>
              <a:rPr lang="en-US" dirty="0"/>
              <a:t>Figure 11.27 Tunnel from host to gateway</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2856" y="1828800"/>
            <a:ext cx="5238287" cy="3124200"/>
          </a:xfrm>
          <a:prstGeom prst="rect">
            <a:avLst/>
          </a:prstGeom>
        </p:spPr>
      </p:pic>
    </p:spTree>
    <p:extLst>
      <p:ext uri="{BB962C8B-B14F-4D97-AF65-F5344CB8AC3E}">
        <p14:creationId xmlns:p14="http://schemas.microsoft.com/office/powerpoint/2010/main" val="5824933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IPsec (</a:t>
            </a:r>
            <a:r>
              <a:rPr lang="en-US" i="1" dirty="0"/>
              <a:t>continued</a:t>
            </a:r>
            <a:r>
              <a:rPr lang="en-US" dirty="0"/>
              <a:t>)</a:t>
            </a:r>
            <a:endParaRPr lang="en-US" dirty="0" smtClean="0"/>
          </a:p>
        </p:txBody>
      </p:sp>
      <p:sp>
        <p:nvSpPr>
          <p:cNvPr id="61443" name="Rectangle 3"/>
          <p:cNvSpPr>
            <a:spLocks noGrp="1" noChangeArrowheads="1"/>
          </p:cNvSpPr>
          <p:nvPr>
            <p:ph idx="1"/>
          </p:nvPr>
        </p:nvSpPr>
        <p:spPr>
          <a:xfrm>
            <a:off x="457200" y="1981200"/>
            <a:ext cx="8229600" cy="4495800"/>
          </a:xfrm>
        </p:spPr>
        <p:txBody>
          <a:bodyPr/>
          <a:lstStyle/>
          <a:p>
            <a:r>
              <a:rPr lang="en-US" altLang="en-US" dirty="0"/>
              <a:t>IPsec uses two protocols to provide traffic security:</a:t>
            </a:r>
          </a:p>
          <a:p>
            <a:pPr lvl="1"/>
            <a:r>
              <a:rPr lang="en-US" altLang="en-US" b="1" dirty="0"/>
              <a:t>Authentication Header (</a:t>
            </a:r>
            <a:r>
              <a:rPr lang="en-US" altLang="en-US" b="1" dirty="0" smtClean="0"/>
              <a:t>AH)</a:t>
            </a:r>
            <a:r>
              <a:rPr lang="en-US" dirty="0"/>
              <a:t> – </a:t>
            </a:r>
            <a:r>
              <a:rPr lang="en-US" altLang="en-US" dirty="0" smtClean="0"/>
              <a:t>a</a:t>
            </a:r>
            <a:r>
              <a:rPr lang="en-US" dirty="0" smtClean="0"/>
              <a:t> </a:t>
            </a:r>
            <a:r>
              <a:rPr lang="en-US" dirty="0"/>
              <a:t>header added to a packet for </a:t>
            </a:r>
            <a:r>
              <a:rPr lang="en-US" dirty="0" smtClean="0"/>
              <a:t>the purposes </a:t>
            </a:r>
            <a:r>
              <a:rPr lang="en-US" dirty="0"/>
              <a:t>of integrity </a:t>
            </a:r>
            <a:r>
              <a:rPr lang="en-US" dirty="0" smtClean="0"/>
              <a:t>checking</a:t>
            </a:r>
            <a:endParaRPr lang="en-US" altLang="en-US" b="1" dirty="0" smtClean="0"/>
          </a:p>
          <a:p>
            <a:pPr lvl="1"/>
            <a:r>
              <a:rPr lang="en-US" altLang="en-US" b="1" dirty="0" smtClean="0"/>
              <a:t>Encapsulating </a:t>
            </a:r>
            <a:r>
              <a:rPr lang="en-US" altLang="en-US" b="1" dirty="0"/>
              <a:t>Security Payload (</a:t>
            </a:r>
            <a:r>
              <a:rPr lang="en-US" altLang="en-US" b="1" dirty="0" smtClean="0"/>
              <a:t>ESP)</a:t>
            </a:r>
            <a:r>
              <a:rPr lang="en-US" dirty="0"/>
              <a:t> – </a:t>
            </a:r>
            <a:r>
              <a:rPr lang="en-US" dirty="0" smtClean="0"/>
              <a:t>e</a:t>
            </a:r>
            <a:r>
              <a:rPr lang="en-US" altLang="en-US" dirty="0" smtClean="0"/>
              <a:t>ncrypting the data </a:t>
            </a:r>
            <a:r>
              <a:rPr lang="en-US" altLang="en-US" dirty="0"/>
              <a:t>portion of a datagram to provide confidentiality</a:t>
            </a:r>
            <a:endParaRPr lang="en-US" altLang="en-US" dirty="0" smtClean="0"/>
          </a:p>
          <a:p>
            <a:r>
              <a:rPr lang="en-US" altLang="en-US" dirty="0" smtClean="0"/>
              <a:t>Protocols for </a:t>
            </a:r>
            <a:r>
              <a:rPr lang="en-US" altLang="en-US" dirty="0"/>
              <a:t>key management and </a:t>
            </a:r>
            <a:r>
              <a:rPr lang="en-US" altLang="en-US" dirty="0" smtClean="0"/>
              <a:t>exchange include:</a:t>
            </a:r>
            <a:endParaRPr lang="en-US" altLang="en-US" dirty="0"/>
          </a:p>
          <a:p>
            <a:pPr lvl="1"/>
            <a:r>
              <a:rPr lang="en-US" altLang="en-US" b="1" dirty="0"/>
              <a:t>Internet Security Association and Key Management Protocol (ISAKMP)</a:t>
            </a:r>
          </a:p>
          <a:p>
            <a:pPr lvl="1"/>
            <a:r>
              <a:rPr lang="en-US" altLang="en-US" b="1" dirty="0"/>
              <a:t>Oakley</a:t>
            </a:r>
          </a:p>
          <a:p>
            <a:pPr lvl="1"/>
            <a:r>
              <a:rPr lang="en-US" altLang="en-US" b="1" dirty="0"/>
              <a:t>Secure Key Exchange Mechanism for Internet </a:t>
            </a:r>
            <a:r>
              <a:rPr lang="en-US" altLang="en-US" b="1" dirty="0" smtClean="0"/>
              <a:t>(SKEMI)</a:t>
            </a:r>
            <a:endParaRPr lang="en-US" altLang="en-US" b="1" dirty="0"/>
          </a:p>
        </p:txBody>
      </p:sp>
    </p:spTree>
    <p:extLst>
      <p:ext uri="{BB962C8B-B14F-4D97-AF65-F5344CB8AC3E}">
        <p14:creationId xmlns:p14="http://schemas.microsoft.com/office/powerpoint/2010/main" val="840973244"/>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181600"/>
            <a:ext cx="7924800" cy="457200"/>
          </a:xfrm>
        </p:spPr>
        <p:txBody>
          <a:bodyPr/>
          <a:lstStyle/>
          <a:p>
            <a:r>
              <a:rPr lang="en-US" dirty="0"/>
              <a:t>Figure 11.28 IPsec use of AH in transport mode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3476" y="2057400"/>
            <a:ext cx="5337048" cy="2585687"/>
          </a:xfrm>
          <a:prstGeom prst="rect">
            <a:avLst/>
          </a:prstGeom>
        </p:spPr>
      </p:pic>
    </p:spTree>
    <p:extLst>
      <p:ext uri="{BB962C8B-B14F-4D97-AF65-F5344CB8AC3E}">
        <p14:creationId xmlns:p14="http://schemas.microsoft.com/office/powerpoint/2010/main" val="226805288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4953000"/>
            <a:ext cx="7924800" cy="457200"/>
          </a:xfrm>
        </p:spPr>
        <p:txBody>
          <a:bodyPr/>
          <a:lstStyle/>
          <a:p>
            <a:r>
              <a:rPr lang="en-US" dirty="0"/>
              <a:t> Figure 11.29 IPsec use of AH in tunnel mode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5013" y="2133600"/>
            <a:ext cx="5913974" cy="2220468"/>
          </a:xfrm>
          <a:prstGeom prst="rect">
            <a:avLst/>
          </a:prstGeom>
        </p:spPr>
      </p:pic>
    </p:spTree>
    <p:extLst>
      <p:ext uri="{BB962C8B-B14F-4D97-AF65-F5344CB8AC3E}">
        <p14:creationId xmlns:p14="http://schemas.microsoft.com/office/powerpoint/2010/main" val="2743690798"/>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182850"/>
            <a:ext cx="7924800" cy="457200"/>
          </a:xfrm>
        </p:spPr>
        <p:txBody>
          <a:bodyPr/>
          <a:lstStyle/>
          <a:p>
            <a:r>
              <a:rPr lang="en-US" dirty="0"/>
              <a:t>Figure 11.30 IPsec use of ESP in transport mode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3146" y="2057400"/>
            <a:ext cx="6197707" cy="2505456"/>
          </a:xfrm>
          <a:prstGeom prst="rect">
            <a:avLst/>
          </a:prstGeom>
        </p:spPr>
      </p:pic>
    </p:spTree>
    <p:extLst>
      <p:ext uri="{BB962C8B-B14F-4D97-AF65-F5344CB8AC3E}">
        <p14:creationId xmlns:p14="http://schemas.microsoft.com/office/powerpoint/2010/main" val="138697397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197840"/>
            <a:ext cx="7924800" cy="457200"/>
          </a:xfrm>
        </p:spPr>
        <p:txBody>
          <a:bodyPr/>
          <a:lstStyle/>
          <a:p>
            <a:r>
              <a:rPr lang="en-US" dirty="0"/>
              <a:t>Figure 11.31 IPsec use of ESP in tunnel mode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52778" y="1981200"/>
            <a:ext cx="5838444" cy="2765079"/>
          </a:xfrm>
          <a:prstGeom prst="rect">
            <a:avLst/>
          </a:prstGeom>
        </p:spPr>
      </p:pic>
    </p:spTree>
    <p:extLst>
      <p:ext uri="{BB962C8B-B14F-4D97-AF65-F5344CB8AC3E}">
        <p14:creationId xmlns:p14="http://schemas.microsoft.com/office/powerpoint/2010/main" val="143392967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334000"/>
            <a:ext cx="7924800" cy="457200"/>
          </a:xfrm>
        </p:spPr>
        <p:txBody>
          <a:bodyPr/>
          <a:lstStyle/>
          <a:p>
            <a:r>
              <a:rPr lang="en-US" dirty="0"/>
              <a:t>Figure 11.32 IPsec ESP and AH packet construction in tunnel mode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80794" y="1905000"/>
            <a:ext cx="5582412" cy="2982888"/>
          </a:xfrm>
          <a:prstGeom prst="rect">
            <a:avLst/>
          </a:prstGeom>
        </p:spPr>
      </p:pic>
    </p:spTree>
    <p:extLst>
      <p:ext uri="{BB962C8B-B14F-4D97-AF65-F5344CB8AC3E}">
        <p14:creationId xmlns:p14="http://schemas.microsoft.com/office/powerpoint/2010/main" val="359921579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IPsec (</a:t>
            </a:r>
            <a:r>
              <a:rPr lang="en-US" i="1" dirty="0"/>
              <a:t>continued</a:t>
            </a:r>
            <a:r>
              <a:rPr lang="en-US" dirty="0"/>
              <a:t>)</a:t>
            </a:r>
          </a:p>
        </p:txBody>
      </p:sp>
      <p:sp>
        <p:nvSpPr>
          <p:cNvPr id="3" name="Content Placeholder 2"/>
          <p:cNvSpPr>
            <a:spLocks noGrp="1"/>
          </p:cNvSpPr>
          <p:nvPr>
            <p:ph idx="1"/>
          </p:nvPr>
        </p:nvSpPr>
        <p:spPr>
          <a:xfrm>
            <a:off x="457200" y="1981200"/>
            <a:ext cx="8229600" cy="4724400"/>
          </a:xfrm>
        </p:spPr>
        <p:txBody>
          <a:bodyPr/>
          <a:lstStyle/>
          <a:p>
            <a:r>
              <a:rPr lang="en-US" dirty="0"/>
              <a:t>In IP version 4 (IPv4), IPsec is an add-on, and its acceptance is vendor driven</a:t>
            </a:r>
            <a:r>
              <a:rPr lang="en-US" dirty="0" smtClean="0"/>
              <a:t>.</a:t>
            </a:r>
          </a:p>
          <a:p>
            <a:r>
              <a:rPr lang="en-US" dirty="0"/>
              <a:t>In IPv6, IPsec is integrated into IP and is native on all packets</a:t>
            </a:r>
            <a:r>
              <a:rPr lang="en-US" dirty="0" smtClean="0"/>
              <a:t>.</a:t>
            </a:r>
          </a:p>
          <a:p>
            <a:pPr lvl="1"/>
            <a:r>
              <a:rPr lang="en-US" dirty="0"/>
              <a:t>I</a:t>
            </a:r>
            <a:r>
              <a:rPr lang="en-US" dirty="0" smtClean="0"/>
              <a:t>ts </a:t>
            </a:r>
            <a:r>
              <a:rPr lang="en-US" dirty="0"/>
              <a:t>use is still optional, but its inclusion in the protocol suite will guarantee interoperability across vendor solutions when they are compliant with IPv6 standards</a:t>
            </a:r>
            <a:r>
              <a:rPr lang="en-US" dirty="0" smtClean="0"/>
              <a:t>.</a:t>
            </a:r>
          </a:p>
          <a:p>
            <a:r>
              <a:rPr lang="en-US" dirty="0"/>
              <a:t>IPsec uses cryptographic keys in its security </a:t>
            </a:r>
            <a:r>
              <a:rPr lang="en-US" dirty="0" smtClean="0"/>
              <a:t>process.</a:t>
            </a:r>
          </a:p>
          <a:p>
            <a:r>
              <a:rPr lang="en-US" dirty="0"/>
              <a:t>The default method of key management, </a:t>
            </a:r>
            <a:r>
              <a:rPr lang="en-US" b="1" dirty="0"/>
              <a:t>Internet Key Exchange (IKE)</a:t>
            </a:r>
            <a:r>
              <a:rPr lang="en-US" dirty="0"/>
              <a:t>, is </a:t>
            </a:r>
            <a:r>
              <a:rPr lang="en-US" dirty="0" smtClean="0"/>
              <a:t>automated.</a:t>
            </a:r>
            <a:endParaRPr lang="en-US" dirty="0"/>
          </a:p>
        </p:txBody>
      </p:sp>
    </p:spTree>
    <p:extLst>
      <p:ext uri="{BB962C8B-B14F-4D97-AF65-F5344CB8AC3E}">
        <p14:creationId xmlns:p14="http://schemas.microsoft.com/office/powerpoint/2010/main" val="354732721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 Figure 11.33 Protection from different levels of encryption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45386" y="1447800"/>
            <a:ext cx="5253228" cy="4025543"/>
          </a:xfrm>
          <a:prstGeom prst="rect">
            <a:avLst/>
          </a:prstGeom>
        </p:spPr>
      </p:pic>
    </p:spTree>
    <p:extLst>
      <p:ext uri="{BB962C8B-B14F-4D97-AF65-F5344CB8AC3E}">
        <p14:creationId xmlns:p14="http://schemas.microsoft.com/office/powerpoint/2010/main" val="3496349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t>
            </a:r>
          </a:p>
        </p:txBody>
      </p:sp>
      <p:sp>
        <p:nvSpPr>
          <p:cNvPr id="3" name="Content Placeholder 2"/>
          <p:cNvSpPr>
            <a:spLocks noGrp="1"/>
          </p:cNvSpPr>
          <p:nvPr>
            <p:ph idx="1"/>
          </p:nvPr>
        </p:nvSpPr>
        <p:spPr/>
        <p:txBody>
          <a:bodyPr/>
          <a:lstStyle/>
          <a:p>
            <a:r>
              <a:rPr lang="en-US" dirty="0"/>
              <a:t>The term </a:t>
            </a:r>
            <a:r>
              <a:rPr lang="en-US" b="1" dirty="0"/>
              <a:t>user</a:t>
            </a:r>
            <a:r>
              <a:rPr lang="en-US" dirty="0"/>
              <a:t> generally applies to any </a:t>
            </a:r>
            <a:r>
              <a:rPr lang="en-US" dirty="0" smtClean="0"/>
              <a:t>person accessing </a:t>
            </a:r>
            <a:r>
              <a:rPr lang="en-US" dirty="0"/>
              <a:t>a computer system</a:t>
            </a:r>
            <a:r>
              <a:rPr lang="en-US" dirty="0" smtClean="0"/>
              <a:t>.</a:t>
            </a:r>
          </a:p>
          <a:p>
            <a:r>
              <a:rPr lang="en-US" dirty="0" smtClean="0"/>
              <a:t>In </a:t>
            </a:r>
            <a:r>
              <a:rPr lang="en-US" dirty="0"/>
              <a:t>privilege management, a user is a single </a:t>
            </a:r>
            <a:r>
              <a:rPr lang="en-US" dirty="0" smtClean="0"/>
              <a:t>individual.</a:t>
            </a:r>
          </a:p>
          <a:p>
            <a:r>
              <a:rPr lang="en-US" dirty="0"/>
              <a:t>A</a:t>
            </a:r>
            <a:r>
              <a:rPr lang="en-US" dirty="0" smtClean="0"/>
              <a:t> </a:t>
            </a:r>
            <a:r>
              <a:rPr lang="en-US" b="1" dirty="0" smtClean="0"/>
              <a:t>username</a:t>
            </a:r>
            <a:r>
              <a:rPr lang="en-US" dirty="0"/>
              <a:t> </a:t>
            </a:r>
            <a:r>
              <a:rPr lang="en-US" dirty="0" smtClean="0"/>
              <a:t>is a </a:t>
            </a:r>
            <a:r>
              <a:rPr lang="en-US" dirty="0"/>
              <a:t>unique alphanumeric identifier </a:t>
            </a:r>
            <a:r>
              <a:rPr lang="en-US" dirty="0" smtClean="0"/>
              <a:t>the user will </a:t>
            </a:r>
            <a:r>
              <a:rPr lang="en-US" dirty="0"/>
              <a:t>use to identify himself or herself when logging into or accessing </a:t>
            </a:r>
            <a:r>
              <a:rPr lang="en-US" dirty="0" smtClean="0"/>
              <a:t>the system.</a:t>
            </a:r>
          </a:p>
        </p:txBody>
      </p:sp>
    </p:spTree>
    <p:extLst>
      <p:ext uri="{BB962C8B-B14F-4D97-AF65-F5344CB8AC3E}">
        <p14:creationId xmlns:p14="http://schemas.microsoft.com/office/powerpoint/2010/main" val="46292507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Vulnerabilities of Remote Access Methods</a:t>
            </a:r>
            <a:endParaRPr lang="en-US" dirty="0" smtClean="0"/>
          </a:p>
        </p:txBody>
      </p:sp>
      <p:sp>
        <p:nvSpPr>
          <p:cNvPr id="67587" name="Rectangle 3"/>
          <p:cNvSpPr>
            <a:spLocks noGrp="1" noChangeArrowheads="1"/>
          </p:cNvSpPr>
          <p:nvPr>
            <p:ph idx="1"/>
          </p:nvPr>
        </p:nvSpPr>
        <p:spPr/>
        <p:txBody>
          <a:bodyPr/>
          <a:lstStyle/>
          <a:p>
            <a:r>
              <a:rPr lang="en-US" altLang="en-US" dirty="0"/>
              <a:t>The primary vulnerability associated with many of these methods of remote access is the passing of critical data in </a:t>
            </a:r>
            <a:r>
              <a:rPr lang="en-US" altLang="en-US" dirty="0" smtClean="0"/>
              <a:t>cleartext.</a:t>
            </a:r>
          </a:p>
          <a:p>
            <a:r>
              <a:rPr lang="en-US" altLang="en-US" dirty="0">
                <a:ea typeface="ヒラギノ角ゴ Pro W3" pitchFamily="-112" charset="-128"/>
              </a:rPr>
              <a:t>The strength of the encryption algorithm is also a concern</a:t>
            </a:r>
            <a:r>
              <a:rPr lang="en-US" altLang="en-US" dirty="0" smtClean="0">
                <a:ea typeface="ヒラギノ角ゴ Pro W3" pitchFamily="-112" charset="-128"/>
              </a:rPr>
              <a:t>.</a:t>
            </a:r>
          </a:p>
          <a:p>
            <a:r>
              <a:rPr lang="en-US" altLang="en-US" dirty="0" smtClean="0">
                <a:ea typeface="ヒラギノ角ゴ Pro W3" pitchFamily="-112" charset="-128"/>
              </a:rPr>
              <a:t>There </a:t>
            </a:r>
            <a:r>
              <a:rPr lang="en-US" altLang="en-US" dirty="0">
                <a:ea typeface="ヒラギノ角ゴ Pro W3" pitchFamily="-112" charset="-128"/>
              </a:rPr>
              <a:t>always exists the possibility that a bug could open the system to </a:t>
            </a:r>
            <a:r>
              <a:rPr lang="en-US" altLang="en-US" dirty="0" smtClean="0">
                <a:ea typeface="ヒラギノ角ゴ Pro W3" pitchFamily="-112" charset="-128"/>
              </a:rPr>
              <a:t>attack.</a:t>
            </a:r>
            <a:endParaRPr lang="en-US" altLang="en-US" dirty="0" smtClean="0"/>
          </a:p>
        </p:txBody>
      </p:sp>
    </p:spTree>
    <p:extLst>
      <p:ext uri="{BB962C8B-B14F-4D97-AF65-F5344CB8AC3E}">
        <p14:creationId xmlns:p14="http://schemas.microsoft.com/office/powerpoint/2010/main" val="2016272128"/>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6 Authentication and Remote Access and Intrusion Detection Systems and Network Security – Part 3</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1608842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Key Terms</a:t>
            </a:r>
            <a:endParaRPr lang="en-US" dirty="0"/>
          </a:p>
        </p:txBody>
      </p:sp>
      <p:sp>
        <p:nvSpPr>
          <p:cNvPr id="3" name="Content Placeholder 2"/>
          <p:cNvSpPr>
            <a:spLocks noGrp="1"/>
          </p:cNvSpPr>
          <p:nvPr>
            <p:ph sz="half" idx="1"/>
          </p:nvPr>
        </p:nvSpPr>
        <p:spPr/>
        <p:txBody>
          <a:bodyPr/>
          <a:lstStyle/>
          <a:p>
            <a:r>
              <a:rPr lang="en-US" dirty="0" smtClean="0"/>
              <a:t>Analysis engine </a:t>
            </a:r>
          </a:p>
          <a:p>
            <a:r>
              <a:rPr lang="en-US" dirty="0" smtClean="0"/>
              <a:t>Anomaly detection model </a:t>
            </a:r>
          </a:p>
          <a:p>
            <a:r>
              <a:rPr lang="en-US" dirty="0" smtClean="0"/>
              <a:t>Banner grabbing</a:t>
            </a:r>
          </a:p>
          <a:p>
            <a:r>
              <a:rPr lang="en-US" dirty="0" smtClean="0"/>
              <a:t>Content-based signature</a:t>
            </a:r>
          </a:p>
          <a:p>
            <a:r>
              <a:rPr lang="en-US" dirty="0" smtClean="0"/>
              <a:t>Context-based signature</a:t>
            </a:r>
          </a:p>
        </p:txBody>
      </p:sp>
      <p:sp>
        <p:nvSpPr>
          <p:cNvPr id="4" name="Content Placeholder 3"/>
          <p:cNvSpPr>
            <a:spLocks noGrp="1"/>
          </p:cNvSpPr>
          <p:nvPr>
            <p:ph sz="half" idx="2"/>
          </p:nvPr>
        </p:nvSpPr>
        <p:spPr/>
        <p:txBody>
          <a:bodyPr/>
          <a:lstStyle/>
          <a:p>
            <a:r>
              <a:rPr lang="en-US" dirty="0"/>
              <a:t>Digital sandbox </a:t>
            </a:r>
          </a:p>
          <a:p>
            <a:r>
              <a:rPr lang="en-US" dirty="0"/>
              <a:t>False </a:t>
            </a:r>
            <a:r>
              <a:rPr lang="en-US" dirty="0" smtClean="0"/>
              <a:t>negative</a:t>
            </a:r>
          </a:p>
          <a:p>
            <a:r>
              <a:rPr lang="en-US" dirty="0"/>
              <a:t>F</a:t>
            </a:r>
            <a:r>
              <a:rPr lang="en-US" dirty="0" smtClean="0"/>
              <a:t>alse positive</a:t>
            </a:r>
          </a:p>
          <a:p>
            <a:r>
              <a:rPr lang="en-US" dirty="0" smtClean="0"/>
              <a:t>Honeynet</a:t>
            </a:r>
            <a:endParaRPr lang="en-US" dirty="0"/>
          </a:p>
          <a:p>
            <a:r>
              <a:rPr lang="en-US" dirty="0" smtClean="0"/>
              <a:t>Honeypot</a:t>
            </a:r>
          </a:p>
          <a:p>
            <a:r>
              <a:rPr lang="en-US" dirty="0" smtClean="0"/>
              <a:t>Host-based IDS (HIDS)</a:t>
            </a:r>
          </a:p>
          <a:p>
            <a:r>
              <a:rPr lang="en-US" dirty="0" smtClean="0"/>
              <a:t>Intrusion detection </a:t>
            </a:r>
            <a:r>
              <a:rPr lang="en-US" dirty="0"/>
              <a:t>system (IDS</a:t>
            </a:r>
            <a:r>
              <a:rPr lang="en-US" dirty="0" smtClean="0"/>
              <a:t>)</a:t>
            </a:r>
            <a:endParaRPr lang="en-US" dirty="0"/>
          </a:p>
        </p:txBody>
      </p:sp>
    </p:spTree>
    <p:extLst>
      <p:ext uri="{BB962C8B-B14F-4D97-AF65-F5344CB8AC3E}">
        <p14:creationId xmlns:p14="http://schemas.microsoft.com/office/powerpoint/2010/main" val="347858279"/>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endParaRPr lang="en-US" dirty="0"/>
          </a:p>
        </p:txBody>
      </p:sp>
      <p:sp>
        <p:nvSpPr>
          <p:cNvPr id="3" name="Content Placeholder 2"/>
          <p:cNvSpPr>
            <a:spLocks noGrp="1"/>
          </p:cNvSpPr>
          <p:nvPr>
            <p:ph sz="half" idx="1"/>
          </p:nvPr>
        </p:nvSpPr>
        <p:spPr>
          <a:xfrm>
            <a:off x="457200" y="1981200"/>
            <a:ext cx="4038600" cy="4495800"/>
          </a:xfrm>
        </p:spPr>
        <p:txBody>
          <a:bodyPr/>
          <a:lstStyle/>
          <a:p>
            <a:r>
              <a:rPr lang="en-US" dirty="0" smtClean="0"/>
              <a:t>Intrusion prevention </a:t>
            </a:r>
            <a:r>
              <a:rPr lang="en-US" dirty="0"/>
              <a:t>system (IPS</a:t>
            </a:r>
            <a:r>
              <a:rPr lang="en-US" dirty="0" smtClean="0"/>
              <a:t>)</a:t>
            </a:r>
          </a:p>
          <a:p>
            <a:r>
              <a:rPr lang="en-US" dirty="0" smtClean="0"/>
              <a:t>Misuse detection model</a:t>
            </a:r>
          </a:p>
          <a:p>
            <a:r>
              <a:rPr lang="en-US" dirty="0" smtClean="0"/>
              <a:t>Network tap</a:t>
            </a:r>
          </a:p>
          <a:p>
            <a:r>
              <a:rPr lang="en-US" dirty="0" smtClean="0"/>
              <a:t>Network-based IDS (NIDS)</a:t>
            </a:r>
          </a:p>
          <a:p>
            <a:r>
              <a:rPr lang="en-US" dirty="0" smtClean="0"/>
              <a:t>Perimeter security</a:t>
            </a:r>
          </a:p>
          <a:p>
            <a:r>
              <a:rPr lang="en-US" dirty="0" smtClean="0"/>
              <a:t>Port mirroring</a:t>
            </a:r>
          </a:p>
          <a:p>
            <a:r>
              <a:rPr lang="en-US" dirty="0"/>
              <a:t>Protocol </a:t>
            </a:r>
            <a:r>
              <a:rPr lang="en-US" dirty="0" smtClean="0"/>
              <a:t>analyzer</a:t>
            </a:r>
            <a:endParaRPr lang="en-US" dirty="0"/>
          </a:p>
        </p:txBody>
      </p:sp>
      <p:sp>
        <p:nvSpPr>
          <p:cNvPr id="4" name="Content Placeholder 3"/>
          <p:cNvSpPr>
            <a:spLocks noGrp="1"/>
          </p:cNvSpPr>
          <p:nvPr>
            <p:ph sz="half" idx="2"/>
          </p:nvPr>
        </p:nvSpPr>
        <p:spPr/>
        <p:txBody>
          <a:bodyPr/>
          <a:lstStyle/>
          <a:p>
            <a:r>
              <a:rPr lang="en-US" dirty="0" smtClean="0"/>
              <a:t>Signature database</a:t>
            </a:r>
            <a:endParaRPr lang="en-US" dirty="0"/>
          </a:p>
          <a:p>
            <a:r>
              <a:rPr lang="en-US" dirty="0" smtClean="0"/>
              <a:t>Snort</a:t>
            </a:r>
            <a:endParaRPr lang="en-US" dirty="0"/>
          </a:p>
          <a:p>
            <a:r>
              <a:rPr lang="en-US" dirty="0" smtClean="0"/>
              <a:t>Suricata</a:t>
            </a:r>
            <a:endParaRPr lang="en-US" dirty="0"/>
          </a:p>
          <a:p>
            <a:r>
              <a:rPr lang="en-US" dirty="0"/>
              <a:t>Switched </a:t>
            </a:r>
            <a:r>
              <a:rPr lang="en-US" dirty="0" smtClean="0"/>
              <a:t>Port Analyzer (</a:t>
            </a:r>
            <a:r>
              <a:rPr lang="en-US" dirty="0"/>
              <a:t>SPAN</a:t>
            </a:r>
            <a:r>
              <a:rPr lang="en-US" dirty="0" smtClean="0"/>
              <a:t>)</a:t>
            </a:r>
            <a:endParaRPr lang="en-US" dirty="0"/>
          </a:p>
          <a:p>
            <a:r>
              <a:rPr lang="en-US" dirty="0" smtClean="0"/>
              <a:t>Traffic collector</a:t>
            </a:r>
          </a:p>
          <a:p>
            <a:r>
              <a:rPr lang="en-US" dirty="0" smtClean="0"/>
              <a:t>User interface </a:t>
            </a:r>
            <a:r>
              <a:rPr lang="en-US" dirty="0"/>
              <a:t>and </a:t>
            </a:r>
            <a:r>
              <a:rPr lang="en-US" dirty="0" smtClean="0"/>
              <a:t>reporting</a:t>
            </a:r>
            <a:endParaRPr lang="en-US" dirty="0"/>
          </a:p>
        </p:txBody>
      </p:sp>
    </p:spTree>
    <p:extLst>
      <p:ext uri="{BB962C8B-B14F-4D97-AF65-F5344CB8AC3E}">
        <p14:creationId xmlns:p14="http://schemas.microsoft.com/office/powerpoint/2010/main" val="301116292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Introduction</a:t>
            </a:r>
          </a:p>
        </p:txBody>
      </p:sp>
      <p:sp>
        <p:nvSpPr>
          <p:cNvPr id="5123" name="Rectangle 3"/>
          <p:cNvSpPr>
            <a:spLocks noGrp="1" noChangeArrowheads="1"/>
          </p:cNvSpPr>
          <p:nvPr>
            <p:ph idx="1"/>
          </p:nvPr>
        </p:nvSpPr>
        <p:spPr/>
        <p:txBody>
          <a:bodyPr/>
          <a:lstStyle/>
          <a:p>
            <a:r>
              <a:rPr lang="en-US" dirty="0" smtClean="0"/>
              <a:t>An </a:t>
            </a:r>
            <a:r>
              <a:rPr lang="en-US" b="1" dirty="0" smtClean="0"/>
              <a:t>intrusion </a:t>
            </a:r>
            <a:r>
              <a:rPr lang="en-US" b="1" dirty="0"/>
              <a:t>detection system (IDS) </a:t>
            </a:r>
            <a:r>
              <a:rPr lang="en-US" dirty="0"/>
              <a:t>is a security system that detects </a:t>
            </a:r>
            <a:r>
              <a:rPr lang="en-US" dirty="0" smtClean="0"/>
              <a:t>inappropriate </a:t>
            </a:r>
            <a:r>
              <a:rPr lang="en-US" dirty="0"/>
              <a:t>or malicious activity on a computer or network</a:t>
            </a:r>
            <a:r>
              <a:rPr lang="en-US" dirty="0" smtClean="0"/>
              <a:t>.</a:t>
            </a:r>
          </a:p>
          <a:p>
            <a:r>
              <a:rPr lang="en-US" altLang="en-US" dirty="0"/>
              <a:t>The foundation for a layered network </a:t>
            </a:r>
            <a:r>
              <a:rPr lang="en-US" altLang="en-US" dirty="0" smtClean="0"/>
              <a:t>security approach </a:t>
            </a:r>
            <a:r>
              <a:rPr lang="en-US" altLang="en-US" dirty="0"/>
              <a:t>usually starts with a well-secured </a:t>
            </a:r>
            <a:r>
              <a:rPr lang="en-US" altLang="en-US" dirty="0" smtClean="0"/>
              <a:t>system.</a:t>
            </a:r>
          </a:p>
          <a:p>
            <a:r>
              <a:rPr lang="en-US" altLang="en-US" dirty="0">
                <a:ea typeface="ヒラギノ角ゴ Pro W3" pitchFamily="-112" charset="-128"/>
              </a:rPr>
              <a:t>Some of the more complicated and interesting types of network/data security devices are </a:t>
            </a:r>
            <a:r>
              <a:rPr lang="en-US" altLang="en-US" dirty="0" smtClean="0">
                <a:ea typeface="ヒラギノ角ゴ Pro W3" pitchFamily="-112" charset="-128"/>
              </a:rPr>
              <a:t>IDSs.</a:t>
            </a:r>
            <a:endParaRPr lang="en-US" altLang="en-US" dirty="0"/>
          </a:p>
        </p:txBody>
      </p:sp>
    </p:spTree>
    <p:extLst>
      <p:ext uri="{BB962C8B-B14F-4D97-AF65-F5344CB8AC3E}">
        <p14:creationId xmlns:p14="http://schemas.microsoft.com/office/powerpoint/2010/main" val="1802150399"/>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History of Intrusion Detection Systems</a:t>
            </a:r>
          </a:p>
        </p:txBody>
      </p:sp>
      <p:sp>
        <p:nvSpPr>
          <p:cNvPr id="6147" name="Rectangle 3"/>
          <p:cNvSpPr>
            <a:spLocks noGrp="1" noChangeArrowheads="1"/>
          </p:cNvSpPr>
          <p:nvPr>
            <p:ph idx="1"/>
          </p:nvPr>
        </p:nvSpPr>
        <p:spPr/>
        <p:txBody>
          <a:bodyPr/>
          <a:lstStyle/>
          <a:p>
            <a:r>
              <a:rPr lang="en-US" altLang="en-US" dirty="0" smtClean="0">
                <a:ea typeface="ヒラギノ角ゴ Pro W3" pitchFamily="-112" charset="-128"/>
              </a:rPr>
              <a:t>The </a:t>
            </a:r>
            <a:r>
              <a:rPr lang="en-US" altLang="en-US" dirty="0">
                <a:ea typeface="ヒラギノ角ゴ Pro W3" pitchFamily="-112" charset="-128"/>
              </a:rPr>
              <a:t>IDS concept came from U.S. Department of Defense–sponsored research</a:t>
            </a:r>
            <a:r>
              <a:rPr lang="en-US" altLang="en-US" dirty="0" smtClean="0">
                <a:ea typeface="ヒラギノ角ゴ Pro W3" pitchFamily="-112" charset="-128"/>
              </a:rPr>
              <a:t>.</a:t>
            </a:r>
          </a:p>
          <a:p>
            <a:r>
              <a:rPr lang="en-US" altLang="en-US" dirty="0" smtClean="0">
                <a:ea typeface="ヒラギノ角ゴ Pro W3" pitchFamily="-112" charset="-128"/>
              </a:rPr>
              <a:t>Early 1970s: U.S</a:t>
            </a:r>
            <a:r>
              <a:rPr lang="en-US" altLang="en-US" dirty="0">
                <a:ea typeface="ヒラギノ角ゴ Pro W3" pitchFamily="-112" charset="-128"/>
              </a:rPr>
              <a:t>. government and military became increasingly aware of the need to protect the electronic networks that were becoming critical to daily </a:t>
            </a:r>
            <a:r>
              <a:rPr lang="en-US" altLang="en-US" dirty="0" smtClean="0">
                <a:ea typeface="ヒラギノ角ゴ Pro W3" pitchFamily="-112" charset="-128"/>
              </a:rPr>
              <a:t>operations.</a:t>
            </a:r>
          </a:p>
          <a:p>
            <a:r>
              <a:rPr lang="en-US" altLang="en-US" dirty="0" smtClean="0">
                <a:ea typeface="ヒラギノ角ゴ Pro W3" pitchFamily="-112" charset="-128"/>
              </a:rPr>
              <a:t>Continued research led </a:t>
            </a:r>
            <a:r>
              <a:rPr lang="en-US" altLang="en-US" dirty="0">
                <a:ea typeface="ヒラギノ角ゴ Pro W3" pitchFamily="-112" charset="-128"/>
              </a:rPr>
              <a:t>to projects such as Discovery, Haystack, Multics Intrusion Detection and Alerting System (MIDAS), and Network Audit Director and Intrusion Reporter (NADIR</a:t>
            </a:r>
            <a:r>
              <a:rPr lang="en-US" altLang="en-US" dirty="0" smtClean="0">
                <a:ea typeface="ヒラギノ角ゴ Pro W3" pitchFamily="-112" charset="-128"/>
              </a:rPr>
              <a:t>).</a:t>
            </a:r>
          </a:p>
        </p:txBody>
      </p:sp>
    </p:spTree>
    <p:extLst>
      <p:ext uri="{BB962C8B-B14F-4D97-AF65-F5344CB8AC3E}">
        <p14:creationId xmlns:p14="http://schemas.microsoft.com/office/powerpoint/2010/main" val="2956609422"/>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History of Intrusion Detection Systems (</a:t>
            </a:r>
            <a:r>
              <a:rPr lang="en-US" i="1" dirty="0" smtClean="0"/>
              <a:t>continued</a:t>
            </a:r>
            <a:r>
              <a:rPr lang="en-US" dirty="0" smtClean="0"/>
              <a:t>)</a:t>
            </a:r>
          </a:p>
        </p:txBody>
      </p:sp>
      <p:sp>
        <p:nvSpPr>
          <p:cNvPr id="6147" name="Rectangle 3"/>
          <p:cNvSpPr>
            <a:spLocks noGrp="1" noChangeArrowheads="1"/>
          </p:cNvSpPr>
          <p:nvPr>
            <p:ph idx="1"/>
          </p:nvPr>
        </p:nvSpPr>
        <p:spPr/>
        <p:txBody>
          <a:bodyPr/>
          <a:lstStyle/>
          <a:p>
            <a:r>
              <a:rPr lang="en-US" altLang="en-US" dirty="0" smtClean="0">
                <a:ea typeface="ヒラギノ角ゴ Pro W3" pitchFamily="-112" charset="-128"/>
              </a:rPr>
              <a:t>1989: </a:t>
            </a:r>
            <a:r>
              <a:rPr lang="en-US" altLang="en-US" dirty="0">
                <a:ea typeface="ヒラギノ角ゴ Pro W3" pitchFamily="-112" charset="-128"/>
              </a:rPr>
              <a:t>Haystack Labs released </a:t>
            </a:r>
            <a:r>
              <a:rPr lang="en-US" altLang="en-US" dirty="0" smtClean="0">
                <a:ea typeface="ヒラギノ角ゴ Pro W3" pitchFamily="-112" charset="-128"/>
              </a:rPr>
              <a:t>Stalker</a:t>
            </a:r>
          </a:p>
          <a:p>
            <a:pPr lvl="1"/>
            <a:r>
              <a:rPr lang="en-US" altLang="en-US" dirty="0" smtClean="0">
                <a:ea typeface="ヒラギノ角ゴ Pro W3" pitchFamily="-112" charset="-128"/>
              </a:rPr>
              <a:t>Stalker was the first </a:t>
            </a:r>
            <a:r>
              <a:rPr lang="en-US" altLang="en-US" dirty="0">
                <a:ea typeface="ヒラギノ角ゴ Pro W3" pitchFamily="-112" charset="-128"/>
              </a:rPr>
              <a:t>commercial IDS</a:t>
            </a:r>
            <a:r>
              <a:rPr lang="en-US" altLang="en-US" dirty="0" smtClean="0">
                <a:ea typeface="ヒラギノ角ゴ Pro W3" pitchFamily="-112" charset="-128"/>
              </a:rPr>
              <a:t>.</a:t>
            </a:r>
          </a:p>
          <a:p>
            <a:r>
              <a:rPr lang="en-US" altLang="en-US" dirty="0" smtClean="0"/>
              <a:t>In the early </a:t>
            </a:r>
            <a:r>
              <a:rPr lang="en-US" altLang="en-US" dirty="0"/>
              <a:t>to </a:t>
            </a:r>
            <a:r>
              <a:rPr lang="en-US" altLang="en-US" dirty="0" smtClean="0"/>
              <a:t>mid-1990s, computer systems grew.</a:t>
            </a:r>
          </a:p>
          <a:p>
            <a:pPr lvl="1"/>
            <a:r>
              <a:rPr lang="en-US" altLang="en-US" dirty="0" smtClean="0"/>
              <a:t>Companies </a:t>
            </a:r>
            <a:r>
              <a:rPr lang="en-US" altLang="en-US" dirty="0"/>
              <a:t>started to realize the importance of </a:t>
            </a:r>
            <a:r>
              <a:rPr lang="en-US" altLang="en-US" dirty="0" smtClean="0"/>
              <a:t>IDSs.</a:t>
            </a:r>
            <a:endParaRPr lang="en-US" altLang="en-US" dirty="0"/>
          </a:p>
          <a:p>
            <a:pPr lvl="1"/>
            <a:r>
              <a:rPr lang="en-US" altLang="en-US" dirty="0" smtClean="0"/>
              <a:t>IDS solutions were host-based </a:t>
            </a:r>
            <a:r>
              <a:rPr lang="en-US" dirty="0"/>
              <a:t>and required a great deal of time and </a:t>
            </a:r>
            <a:r>
              <a:rPr lang="en-US" dirty="0" smtClean="0"/>
              <a:t>money to </a:t>
            </a:r>
            <a:r>
              <a:rPr lang="en-US" dirty="0"/>
              <a:t>manage and operate </a:t>
            </a:r>
            <a:r>
              <a:rPr lang="en-US" dirty="0" smtClean="0"/>
              <a:t>effectively.</a:t>
            </a:r>
            <a:endParaRPr lang="en-US" altLang="en-US" dirty="0" smtClean="0"/>
          </a:p>
          <a:p>
            <a:r>
              <a:rPr lang="en-US" altLang="en-US" dirty="0"/>
              <a:t>Focus began to shift away from </a:t>
            </a:r>
            <a:r>
              <a:rPr lang="en-US" altLang="en-US" dirty="0" smtClean="0"/>
              <a:t>host-based </a:t>
            </a:r>
            <a:r>
              <a:rPr lang="en-US" altLang="en-US" dirty="0"/>
              <a:t>systems, and network-based IDSs began to emerge</a:t>
            </a:r>
            <a:r>
              <a:rPr lang="en-US" altLang="en-US" dirty="0" smtClean="0"/>
              <a:t>.</a:t>
            </a:r>
          </a:p>
        </p:txBody>
      </p:sp>
    </p:spTree>
    <p:extLst>
      <p:ext uri="{BB962C8B-B14F-4D97-AF65-F5344CB8AC3E}">
        <p14:creationId xmlns:p14="http://schemas.microsoft.com/office/powerpoint/2010/main" val="3293314209"/>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History of Intrusion Detection Systems (</a:t>
            </a:r>
            <a:r>
              <a:rPr lang="en-US" i="1" dirty="0" smtClean="0"/>
              <a:t>continued</a:t>
            </a:r>
            <a:r>
              <a:rPr lang="en-US" dirty="0" smtClean="0"/>
              <a:t>)</a:t>
            </a:r>
            <a:endParaRPr lang="en-US" dirty="0"/>
          </a:p>
        </p:txBody>
      </p:sp>
      <p:sp>
        <p:nvSpPr>
          <p:cNvPr id="8195" name="Content Placeholder 3"/>
          <p:cNvSpPr>
            <a:spLocks noGrp="1"/>
          </p:cNvSpPr>
          <p:nvPr>
            <p:ph idx="1"/>
          </p:nvPr>
        </p:nvSpPr>
        <p:spPr/>
        <p:txBody>
          <a:bodyPr/>
          <a:lstStyle/>
          <a:p>
            <a:r>
              <a:rPr lang="en-US" altLang="en-US" dirty="0" smtClean="0"/>
              <a:t>1995: WheelGroup developed NetRanger.</a:t>
            </a:r>
          </a:p>
          <a:p>
            <a:pPr lvl="1"/>
            <a:r>
              <a:rPr lang="en-US" altLang="en-US" dirty="0" smtClean="0"/>
              <a:t>NetRanger was the first commercial network-based IDS product.</a:t>
            </a:r>
          </a:p>
          <a:p>
            <a:r>
              <a:rPr lang="en-US" altLang="en-US" dirty="0" smtClean="0"/>
              <a:t>1996: Internet Security Systems released RealSecure.</a:t>
            </a:r>
          </a:p>
          <a:p>
            <a:r>
              <a:rPr lang="en-US" altLang="en-US" dirty="0" smtClean="0"/>
              <a:t>February 1998: Cisco Systems acquired WheelGroup.</a:t>
            </a:r>
          </a:p>
          <a:p>
            <a:pPr lvl="1"/>
            <a:r>
              <a:rPr lang="en-US" altLang="en-US" dirty="0" smtClean="0"/>
              <a:t>IDSs were recognized as a vital part of any network security infrastructure.</a:t>
            </a:r>
            <a:endParaRPr lang="en-US" altLang="en-US" dirty="0"/>
          </a:p>
        </p:txBody>
      </p:sp>
    </p:spTree>
    <p:extLst>
      <p:ext uri="{BB962C8B-B14F-4D97-AF65-F5344CB8AC3E}">
        <p14:creationId xmlns:p14="http://schemas.microsoft.com/office/powerpoint/2010/main" val="307333589"/>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876800"/>
            <a:ext cx="7924800" cy="457200"/>
          </a:xfrm>
        </p:spPr>
        <p:txBody>
          <a:bodyPr/>
          <a:lstStyle/>
          <a:p>
            <a:r>
              <a:rPr lang="en-US" dirty="0"/>
              <a:t>Figure 13.1 History of the Internet and IDS</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3902" y="2133600"/>
            <a:ext cx="7676196" cy="2253996"/>
          </a:xfrm>
          <a:prstGeom prst="rect">
            <a:avLst/>
          </a:prstGeom>
        </p:spPr>
      </p:pic>
    </p:spTree>
    <p:extLst>
      <p:ext uri="{BB962C8B-B14F-4D97-AF65-F5344CB8AC3E}">
        <p14:creationId xmlns:p14="http://schemas.microsoft.com/office/powerpoint/2010/main" val="2847213214"/>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a:t>
            </a:r>
            <a:r>
              <a:rPr lang="en-US" dirty="0"/>
              <a:t>Overview</a:t>
            </a:r>
          </a:p>
        </p:txBody>
      </p:sp>
      <p:sp>
        <p:nvSpPr>
          <p:cNvPr id="3" name="Content Placeholder 2"/>
          <p:cNvSpPr>
            <a:spLocks noGrp="1"/>
          </p:cNvSpPr>
          <p:nvPr>
            <p:ph idx="1"/>
          </p:nvPr>
        </p:nvSpPr>
        <p:spPr/>
        <p:txBody>
          <a:bodyPr/>
          <a:lstStyle/>
          <a:p>
            <a:r>
              <a:rPr lang="en-US" dirty="0" smtClean="0"/>
              <a:t>IDSs are </a:t>
            </a:r>
            <a:r>
              <a:rPr lang="en-US" dirty="0"/>
              <a:t>typically divided into two main </a:t>
            </a:r>
            <a:r>
              <a:rPr lang="en-US" dirty="0" smtClean="0"/>
              <a:t>categories </a:t>
            </a:r>
            <a:r>
              <a:rPr lang="en-US" dirty="0"/>
              <a:t>depending on how </a:t>
            </a:r>
            <a:r>
              <a:rPr lang="en-US" dirty="0" smtClean="0"/>
              <a:t>they monitor activity</a:t>
            </a:r>
            <a:r>
              <a:rPr lang="en-US" dirty="0"/>
              <a:t>.</a:t>
            </a:r>
            <a:endParaRPr lang="en-US" dirty="0" smtClean="0"/>
          </a:p>
          <a:p>
            <a:pPr lvl="1"/>
            <a:r>
              <a:rPr lang="en-US" b="1" dirty="0"/>
              <a:t>Host-based IDS (HIDS</a:t>
            </a:r>
            <a:r>
              <a:rPr lang="en-US" b="1" dirty="0" smtClean="0"/>
              <a:t>)</a:t>
            </a:r>
          </a:p>
          <a:p>
            <a:pPr lvl="2"/>
            <a:r>
              <a:rPr lang="en-US" dirty="0" smtClean="0"/>
              <a:t>Examines </a:t>
            </a:r>
            <a:r>
              <a:rPr lang="en-US" dirty="0"/>
              <a:t>activity on an individual </a:t>
            </a:r>
            <a:r>
              <a:rPr lang="en-US" dirty="0" smtClean="0"/>
              <a:t>system.</a:t>
            </a:r>
          </a:p>
          <a:p>
            <a:pPr lvl="2"/>
            <a:r>
              <a:rPr lang="en-US" dirty="0" smtClean="0"/>
              <a:t>Concerned with </a:t>
            </a:r>
            <a:r>
              <a:rPr lang="en-US" dirty="0"/>
              <a:t>an individual </a:t>
            </a:r>
            <a:r>
              <a:rPr lang="en-US" dirty="0" smtClean="0"/>
              <a:t>system.</a:t>
            </a:r>
          </a:p>
          <a:p>
            <a:pPr lvl="1"/>
            <a:r>
              <a:rPr lang="en-US" b="1" dirty="0" smtClean="0"/>
              <a:t>Network-based </a:t>
            </a:r>
            <a:r>
              <a:rPr lang="en-US" b="1" dirty="0"/>
              <a:t>IDS (NIDS</a:t>
            </a:r>
            <a:r>
              <a:rPr lang="en-US" b="1" dirty="0" smtClean="0"/>
              <a:t>)</a:t>
            </a:r>
          </a:p>
          <a:p>
            <a:pPr lvl="2"/>
            <a:r>
              <a:rPr lang="en-US" dirty="0" smtClean="0"/>
              <a:t>NIDS examines </a:t>
            </a:r>
            <a:r>
              <a:rPr lang="en-US" dirty="0"/>
              <a:t>activity on the network itself</a:t>
            </a:r>
            <a:r>
              <a:rPr lang="en-US" dirty="0" smtClean="0"/>
              <a:t>.</a:t>
            </a:r>
          </a:p>
          <a:p>
            <a:pPr lvl="2"/>
            <a:r>
              <a:rPr lang="en-US" dirty="0" smtClean="0"/>
              <a:t>It </a:t>
            </a:r>
            <a:r>
              <a:rPr lang="en-US" dirty="0"/>
              <a:t>has visibility only into the traffic crossing the network link </a:t>
            </a:r>
            <a:r>
              <a:rPr lang="en-US" dirty="0" smtClean="0"/>
              <a:t>it is </a:t>
            </a:r>
            <a:r>
              <a:rPr lang="en-US" dirty="0"/>
              <a:t>monitoring and typically has no idea of what is happening </a:t>
            </a:r>
            <a:r>
              <a:rPr lang="en-US" dirty="0" smtClean="0"/>
              <a:t>on individual </a:t>
            </a:r>
            <a:r>
              <a:rPr lang="en-US" dirty="0"/>
              <a:t>systems.</a:t>
            </a:r>
          </a:p>
        </p:txBody>
      </p:sp>
    </p:spTree>
    <p:extLst>
      <p:ext uri="{BB962C8B-B14F-4D97-AF65-F5344CB8AC3E}">
        <p14:creationId xmlns:p14="http://schemas.microsoft.com/office/powerpoint/2010/main" val="70834622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a:t>Rights</a:t>
            </a:r>
            <a:r>
              <a:rPr lang="en-US" dirty="0"/>
              <a:t> define the actions a user can perform on the system itself.</a:t>
            </a:r>
          </a:p>
          <a:p>
            <a:r>
              <a:rPr lang="en-US" b="1" dirty="0"/>
              <a:t>Permissions </a:t>
            </a:r>
            <a:r>
              <a:rPr lang="en-US" dirty="0"/>
              <a:t>control what the user is allowed to do with objects on the system.</a:t>
            </a:r>
          </a:p>
        </p:txBody>
      </p:sp>
    </p:spTree>
    <p:extLst>
      <p:ext uri="{BB962C8B-B14F-4D97-AF65-F5344CB8AC3E}">
        <p14:creationId xmlns:p14="http://schemas.microsoft.com/office/powerpoint/2010/main" val="45209919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813612"/>
            <a:ext cx="7924800" cy="457200"/>
          </a:xfrm>
        </p:spPr>
        <p:txBody>
          <a:bodyPr/>
          <a:lstStyle/>
          <a:p>
            <a:r>
              <a:rPr lang="en-US" dirty="0"/>
              <a:t>Figure 13.2 Logical depiction of IDS components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0903" y="1317812"/>
            <a:ext cx="5362194" cy="4307217"/>
          </a:xfrm>
          <a:prstGeom prst="rect">
            <a:avLst/>
          </a:prstGeom>
        </p:spPr>
      </p:pic>
    </p:spTree>
    <p:extLst>
      <p:ext uri="{BB962C8B-B14F-4D97-AF65-F5344CB8AC3E}">
        <p14:creationId xmlns:p14="http://schemas.microsoft.com/office/powerpoint/2010/main" val="2875534406"/>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Overview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An IDS has the following logical components:</a:t>
            </a:r>
          </a:p>
          <a:p>
            <a:pPr lvl="1"/>
            <a:r>
              <a:rPr lang="en-US" b="1" dirty="0"/>
              <a:t>Traffic collector </a:t>
            </a:r>
            <a:r>
              <a:rPr lang="en-US" dirty="0"/>
              <a:t>(or </a:t>
            </a:r>
            <a:r>
              <a:rPr lang="en-US" dirty="0" smtClean="0"/>
              <a:t>sensor)</a:t>
            </a:r>
            <a:r>
              <a:rPr lang="en-US" dirty="0"/>
              <a:t> – </a:t>
            </a:r>
            <a:r>
              <a:rPr lang="en-US" dirty="0" smtClean="0"/>
              <a:t> collects activity/events </a:t>
            </a:r>
            <a:r>
              <a:rPr lang="en-US" dirty="0"/>
              <a:t>for the IDS to </a:t>
            </a:r>
            <a:r>
              <a:rPr lang="en-US" dirty="0" smtClean="0"/>
              <a:t>examine.</a:t>
            </a:r>
          </a:p>
          <a:p>
            <a:pPr lvl="1"/>
            <a:r>
              <a:rPr lang="en-US" b="1" dirty="0"/>
              <a:t>Analysis </a:t>
            </a:r>
            <a:r>
              <a:rPr lang="en-US" b="1" dirty="0" smtClean="0"/>
              <a:t>engine</a:t>
            </a:r>
            <a:r>
              <a:rPr lang="en-US" dirty="0"/>
              <a:t> – </a:t>
            </a:r>
            <a:r>
              <a:rPr lang="en-US" dirty="0" smtClean="0"/>
              <a:t>examines the </a:t>
            </a:r>
            <a:r>
              <a:rPr lang="en-US" dirty="0"/>
              <a:t>collected network traffic and compares it to known patterns of suspicious or malicious </a:t>
            </a:r>
            <a:r>
              <a:rPr lang="en-US" dirty="0" smtClean="0"/>
              <a:t>activity</a:t>
            </a:r>
          </a:p>
          <a:p>
            <a:pPr lvl="1"/>
            <a:r>
              <a:rPr lang="en-US" b="1" dirty="0" smtClean="0"/>
              <a:t>Signature database</a:t>
            </a:r>
            <a:r>
              <a:rPr lang="en-US" dirty="0"/>
              <a:t> – </a:t>
            </a:r>
            <a:r>
              <a:rPr lang="en-US" dirty="0" smtClean="0"/>
              <a:t>a </a:t>
            </a:r>
            <a:r>
              <a:rPr lang="en-US" dirty="0"/>
              <a:t>collection of patterns and definitions of known suspicious or malicious </a:t>
            </a:r>
            <a:r>
              <a:rPr lang="en-US" dirty="0" smtClean="0"/>
              <a:t>activity</a:t>
            </a:r>
          </a:p>
          <a:p>
            <a:pPr lvl="1"/>
            <a:r>
              <a:rPr lang="en-US" b="1" dirty="0" smtClean="0"/>
              <a:t>User </a:t>
            </a:r>
            <a:r>
              <a:rPr lang="en-US" b="1" dirty="0"/>
              <a:t>interface and </a:t>
            </a:r>
            <a:r>
              <a:rPr lang="en-US" b="1" dirty="0" smtClean="0"/>
              <a:t>reporting</a:t>
            </a:r>
            <a:r>
              <a:rPr lang="en-US" dirty="0"/>
              <a:t> – </a:t>
            </a:r>
            <a:r>
              <a:rPr lang="en-US" dirty="0" smtClean="0"/>
              <a:t>interfaces with </a:t>
            </a:r>
            <a:r>
              <a:rPr lang="en-US" dirty="0"/>
              <a:t>the human </a:t>
            </a:r>
            <a:r>
              <a:rPr lang="en-US" dirty="0" smtClean="0"/>
              <a:t>element and provide alerts when appropriate</a:t>
            </a:r>
            <a:endParaRPr lang="en-US" dirty="0"/>
          </a:p>
        </p:txBody>
      </p:sp>
    </p:spTree>
    <p:extLst>
      <p:ext uri="{BB962C8B-B14F-4D97-AF65-F5344CB8AC3E}">
        <p14:creationId xmlns:p14="http://schemas.microsoft.com/office/powerpoint/2010/main" val="210960438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Models</a:t>
            </a:r>
            <a:endParaRPr lang="en-US" dirty="0"/>
          </a:p>
        </p:txBody>
      </p:sp>
      <p:sp>
        <p:nvSpPr>
          <p:cNvPr id="3" name="Content Placeholder 2"/>
          <p:cNvSpPr>
            <a:spLocks noGrp="1"/>
          </p:cNvSpPr>
          <p:nvPr>
            <p:ph idx="1"/>
          </p:nvPr>
        </p:nvSpPr>
        <p:spPr/>
        <p:txBody>
          <a:bodyPr/>
          <a:lstStyle/>
          <a:p>
            <a:r>
              <a:rPr lang="en-US" dirty="0"/>
              <a:t>IDSs </a:t>
            </a:r>
            <a:r>
              <a:rPr lang="en-US" dirty="0" smtClean="0"/>
              <a:t>are classified by the </a:t>
            </a:r>
            <a:r>
              <a:rPr lang="en-US" dirty="0"/>
              <a:t>detection </a:t>
            </a:r>
            <a:r>
              <a:rPr lang="en-US" dirty="0" smtClean="0"/>
              <a:t>model used: anomaly or misuse.</a:t>
            </a:r>
          </a:p>
          <a:p>
            <a:r>
              <a:rPr lang="en-US" b="1" dirty="0" smtClean="0"/>
              <a:t>Anomaly detection model </a:t>
            </a:r>
            <a:r>
              <a:rPr lang="en-US" dirty="0" smtClean="0"/>
              <a:t>is the more </a:t>
            </a:r>
            <a:r>
              <a:rPr lang="en-US" dirty="0"/>
              <a:t>complicated of the </a:t>
            </a:r>
            <a:r>
              <a:rPr lang="en-US" dirty="0" smtClean="0"/>
              <a:t>two.</a:t>
            </a:r>
          </a:p>
          <a:p>
            <a:pPr lvl="1"/>
            <a:r>
              <a:rPr lang="en-US" dirty="0" smtClean="0"/>
              <a:t>Identifies “normal” </a:t>
            </a:r>
            <a:r>
              <a:rPr lang="en-US" dirty="0"/>
              <a:t>behavior on </a:t>
            </a:r>
            <a:r>
              <a:rPr lang="en-US" dirty="0" smtClean="0"/>
              <a:t>protected host </a:t>
            </a:r>
            <a:r>
              <a:rPr lang="en-US" dirty="0"/>
              <a:t>or </a:t>
            </a:r>
            <a:r>
              <a:rPr lang="en-US" dirty="0" smtClean="0"/>
              <a:t>network</a:t>
            </a:r>
          </a:p>
          <a:p>
            <a:pPr lvl="2"/>
            <a:r>
              <a:rPr lang="en-US" dirty="0" smtClean="0"/>
              <a:t>IDS identifies </a:t>
            </a:r>
            <a:r>
              <a:rPr lang="en-US" dirty="0"/>
              <a:t>deviations from the </a:t>
            </a:r>
            <a:r>
              <a:rPr lang="en-US" dirty="0" smtClean="0"/>
              <a:t>norm; IDS further scrutinizes to determine if malicious activity</a:t>
            </a:r>
          </a:p>
          <a:p>
            <a:pPr lvl="2"/>
            <a:r>
              <a:rPr lang="en-US" dirty="0"/>
              <a:t>Building </a:t>
            </a:r>
            <a:r>
              <a:rPr lang="en-US" dirty="0" smtClean="0"/>
              <a:t>profile </a:t>
            </a:r>
            <a:r>
              <a:rPr lang="en-US" dirty="0"/>
              <a:t>of normal </a:t>
            </a:r>
            <a:r>
              <a:rPr lang="en-US" dirty="0" smtClean="0"/>
              <a:t>activity done </a:t>
            </a:r>
            <a:r>
              <a:rPr lang="en-US" dirty="0"/>
              <a:t>by the </a:t>
            </a:r>
            <a:r>
              <a:rPr lang="en-US" dirty="0" smtClean="0"/>
              <a:t>IDS</a:t>
            </a:r>
          </a:p>
          <a:p>
            <a:pPr lvl="1"/>
            <a:r>
              <a:rPr lang="en-US" dirty="0" smtClean="0"/>
              <a:t>Allows system to deal </a:t>
            </a:r>
            <a:r>
              <a:rPr lang="en-US" dirty="0"/>
              <a:t>with variations in </a:t>
            </a:r>
            <a:r>
              <a:rPr lang="en-US" dirty="0" smtClean="0"/>
              <a:t>traffic</a:t>
            </a:r>
          </a:p>
          <a:p>
            <a:pPr lvl="1"/>
            <a:r>
              <a:rPr lang="en-US" dirty="0" smtClean="0"/>
              <a:t>Not </a:t>
            </a:r>
            <a:r>
              <a:rPr lang="en-US" dirty="0"/>
              <a:t>restricted to a specific signature set </a:t>
            </a:r>
          </a:p>
        </p:txBody>
      </p:sp>
    </p:spTree>
    <p:extLst>
      <p:ext uri="{BB962C8B-B14F-4D97-AF65-F5344CB8AC3E}">
        <p14:creationId xmlns:p14="http://schemas.microsoft.com/office/powerpoint/2010/main" val="296961348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Models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smtClean="0"/>
              <a:t>Misuse </a:t>
            </a:r>
            <a:r>
              <a:rPr lang="en-US" b="1" dirty="0"/>
              <a:t>detection model </a:t>
            </a:r>
            <a:r>
              <a:rPr lang="en-US" dirty="0" smtClean="0"/>
              <a:t>is simpler </a:t>
            </a:r>
            <a:r>
              <a:rPr lang="en-US" dirty="0"/>
              <a:t>to </a:t>
            </a:r>
            <a:r>
              <a:rPr lang="en-US" dirty="0" smtClean="0"/>
              <a:t>implement and the more </a:t>
            </a:r>
            <a:r>
              <a:rPr lang="en-US" dirty="0"/>
              <a:t>popular </a:t>
            </a:r>
            <a:r>
              <a:rPr lang="en-US" dirty="0" smtClean="0"/>
              <a:t>model.</a:t>
            </a:r>
          </a:p>
          <a:p>
            <a:pPr lvl="1"/>
            <a:r>
              <a:rPr lang="en-US" dirty="0" smtClean="0"/>
              <a:t>Looks </a:t>
            </a:r>
            <a:r>
              <a:rPr lang="en-US" dirty="0"/>
              <a:t>for suspicious activity or activity that violates specific policies and then reacts as it has been programmed to </a:t>
            </a:r>
            <a:r>
              <a:rPr lang="en-US" dirty="0" smtClean="0"/>
              <a:t>do</a:t>
            </a:r>
          </a:p>
          <a:p>
            <a:pPr lvl="2"/>
            <a:r>
              <a:rPr lang="en-US" dirty="0" smtClean="0"/>
              <a:t>Reactions</a:t>
            </a:r>
            <a:r>
              <a:rPr lang="en-US" dirty="0"/>
              <a:t> – </a:t>
            </a:r>
            <a:r>
              <a:rPr lang="en-US" dirty="0" smtClean="0"/>
              <a:t>alarm</a:t>
            </a:r>
            <a:r>
              <a:rPr lang="en-US" dirty="0"/>
              <a:t>, e-mail, router </a:t>
            </a:r>
            <a:r>
              <a:rPr lang="en-US" dirty="0" smtClean="0"/>
              <a:t>reconfiguration</a:t>
            </a:r>
            <a:r>
              <a:rPr lang="en-US" dirty="0"/>
              <a:t>, or TCP reset message</a:t>
            </a:r>
            <a:endParaRPr lang="en-US" dirty="0" smtClean="0"/>
          </a:p>
          <a:p>
            <a:pPr lvl="1"/>
            <a:r>
              <a:rPr lang="en-US" dirty="0" smtClean="0"/>
              <a:t>More </a:t>
            </a:r>
            <a:r>
              <a:rPr lang="en-US" dirty="0"/>
              <a:t>efficient </a:t>
            </a:r>
            <a:r>
              <a:rPr lang="en-US" dirty="0" smtClean="0"/>
              <a:t>model</a:t>
            </a:r>
          </a:p>
          <a:p>
            <a:pPr lvl="1"/>
            <a:r>
              <a:rPr lang="en-US" dirty="0" smtClean="0"/>
              <a:t>Relies on a predefined </a:t>
            </a:r>
            <a:r>
              <a:rPr lang="en-US" dirty="0"/>
              <a:t>signature </a:t>
            </a:r>
            <a:r>
              <a:rPr lang="en-US" dirty="0" smtClean="0"/>
              <a:t>base – drawback of model</a:t>
            </a:r>
          </a:p>
          <a:p>
            <a:pPr lvl="1"/>
            <a:r>
              <a:rPr lang="en-US" dirty="0" smtClean="0"/>
              <a:t>Easier </a:t>
            </a:r>
            <a:r>
              <a:rPr lang="en-US" dirty="0"/>
              <a:t>and cheaper to </a:t>
            </a:r>
            <a:r>
              <a:rPr lang="en-US" dirty="0" smtClean="0"/>
              <a:t>implement</a:t>
            </a:r>
            <a:endParaRPr lang="en-US" dirty="0"/>
          </a:p>
        </p:txBody>
      </p:sp>
    </p:spTree>
    <p:extLst>
      <p:ext uri="{BB962C8B-B14F-4D97-AF65-F5344CB8AC3E}">
        <p14:creationId xmlns:p14="http://schemas.microsoft.com/office/powerpoint/2010/main" val="211624167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IDS Models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There are four </a:t>
            </a:r>
            <a:r>
              <a:rPr lang="en-US" dirty="0"/>
              <a:t>categories </a:t>
            </a:r>
            <a:r>
              <a:rPr lang="en-US" dirty="0" smtClean="0"/>
              <a:t>describing how </a:t>
            </a:r>
            <a:r>
              <a:rPr lang="en-US" dirty="0"/>
              <a:t>the IDS operates and detects malicious </a:t>
            </a:r>
            <a:r>
              <a:rPr lang="en-US" dirty="0" smtClean="0"/>
              <a:t>traffic:</a:t>
            </a:r>
          </a:p>
          <a:p>
            <a:pPr lvl="1"/>
            <a:r>
              <a:rPr lang="en-US" dirty="0" smtClean="0"/>
              <a:t>Behavior based </a:t>
            </a:r>
            <a:r>
              <a:rPr lang="en-US" dirty="0"/>
              <a:t>relies on a collected set of “normal </a:t>
            </a:r>
            <a:r>
              <a:rPr lang="en-US" dirty="0" smtClean="0"/>
              <a:t>behavior.”</a:t>
            </a:r>
          </a:p>
          <a:p>
            <a:pPr lvl="1"/>
            <a:r>
              <a:rPr lang="en-US" dirty="0"/>
              <a:t>Signature–based relies on a predefined set of patterns (called signatures).</a:t>
            </a:r>
            <a:endParaRPr lang="en-US" dirty="0" smtClean="0"/>
          </a:p>
          <a:p>
            <a:pPr lvl="1"/>
            <a:r>
              <a:rPr lang="en-US" dirty="0"/>
              <a:t>Anomaly-based is essentially the same as </a:t>
            </a:r>
            <a:r>
              <a:rPr lang="en-US" dirty="0" smtClean="0"/>
              <a:t>behavior-based.</a:t>
            </a:r>
          </a:p>
          <a:p>
            <a:pPr lvl="1"/>
            <a:r>
              <a:rPr lang="en-US" dirty="0" smtClean="0"/>
              <a:t>Heuristic </a:t>
            </a:r>
            <a:r>
              <a:rPr lang="en-US" dirty="0"/>
              <a:t>uses artificial intelligence to detect intrusions and malicious traffic</a:t>
            </a:r>
            <a:r>
              <a:rPr lang="en-US" dirty="0" smtClean="0"/>
              <a:t>.</a:t>
            </a:r>
            <a:endParaRPr lang="en-US" dirty="0"/>
          </a:p>
        </p:txBody>
      </p:sp>
    </p:spTree>
    <p:extLst>
      <p:ext uri="{BB962C8B-B14F-4D97-AF65-F5344CB8AC3E}">
        <p14:creationId xmlns:p14="http://schemas.microsoft.com/office/powerpoint/2010/main" val="17413076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Signatures</a:t>
            </a:r>
            <a:endParaRPr lang="en-US" dirty="0"/>
          </a:p>
        </p:txBody>
      </p:sp>
      <p:sp>
        <p:nvSpPr>
          <p:cNvPr id="18434" name="Content Placeholder 4"/>
          <p:cNvSpPr>
            <a:spLocks noGrp="1"/>
          </p:cNvSpPr>
          <p:nvPr>
            <p:ph idx="1"/>
          </p:nvPr>
        </p:nvSpPr>
        <p:spPr>
          <a:xfrm>
            <a:off x="457200" y="1981200"/>
            <a:ext cx="8229600" cy="4495800"/>
          </a:xfrm>
        </p:spPr>
        <p:txBody>
          <a:bodyPr/>
          <a:lstStyle/>
          <a:p>
            <a:r>
              <a:rPr lang="en-US" dirty="0"/>
              <a:t>O</a:t>
            </a:r>
            <a:r>
              <a:rPr lang="en-US" dirty="0" smtClean="0"/>
              <a:t>ne </a:t>
            </a:r>
            <a:r>
              <a:rPr lang="en-US" dirty="0"/>
              <a:t>of the critical elements of any good IDS is the signature </a:t>
            </a:r>
            <a:r>
              <a:rPr lang="en-US" dirty="0" smtClean="0"/>
              <a:t>database.</a:t>
            </a:r>
          </a:p>
          <a:p>
            <a:pPr lvl="1"/>
            <a:r>
              <a:rPr lang="en-US" dirty="0" smtClean="0"/>
              <a:t>The </a:t>
            </a:r>
            <a:r>
              <a:rPr lang="en-US" dirty="0"/>
              <a:t>set of </a:t>
            </a:r>
            <a:r>
              <a:rPr lang="en-US" dirty="0" smtClean="0"/>
              <a:t>patterns the </a:t>
            </a:r>
            <a:r>
              <a:rPr lang="en-US" dirty="0"/>
              <a:t>IDS uses to determine whether or not activity is potentially </a:t>
            </a:r>
            <a:r>
              <a:rPr lang="en-US" dirty="0" smtClean="0"/>
              <a:t>hostile</a:t>
            </a:r>
          </a:p>
          <a:p>
            <a:r>
              <a:rPr lang="en-US" dirty="0" smtClean="0"/>
              <a:t>Signatures </a:t>
            </a:r>
            <a:r>
              <a:rPr lang="en-US" dirty="0"/>
              <a:t>can be very simple or remarkably complicated, depending on </a:t>
            </a:r>
            <a:r>
              <a:rPr lang="en-US" dirty="0" smtClean="0"/>
              <a:t>the activity </a:t>
            </a:r>
            <a:r>
              <a:rPr lang="en-US" dirty="0"/>
              <a:t>they are trying to </a:t>
            </a:r>
            <a:r>
              <a:rPr lang="en-US" dirty="0" smtClean="0"/>
              <a:t>highlight.</a:t>
            </a:r>
          </a:p>
          <a:p>
            <a:r>
              <a:rPr lang="en-US" dirty="0"/>
              <a:t>S</a:t>
            </a:r>
            <a:r>
              <a:rPr lang="en-US" dirty="0" smtClean="0"/>
              <a:t>ignatures </a:t>
            </a:r>
            <a:r>
              <a:rPr lang="en-US" dirty="0"/>
              <a:t>can be </a:t>
            </a:r>
            <a:r>
              <a:rPr lang="en-US" dirty="0" smtClean="0"/>
              <a:t>divided into </a:t>
            </a:r>
            <a:r>
              <a:rPr lang="en-US" dirty="0"/>
              <a:t>two main groups, depending on what the signature is looking </a:t>
            </a:r>
            <a:r>
              <a:rPr lang="en-US" dirty="0" smtClean="0"/>
              <a:t>for.</a:t>
            </a:r>
          </a:p>
          <a:p>
            <a:pPr lvl="1"/>
            <a:r>
              <a:rPr lang="en-US" dirty="0" smtClean="0"/>
              <a:t>Content-based </a:t>
            </a:r>
            <a:r>
              <a:rPr lang="en-US" dirty="0"/>
              <a:t>and </a:t>
            </a:r>
            <a:r>
              <a:rPr lang="en-US" dirty="0" smtClean="0"/>
              <a:t>context-based</a:t>
            </a:r>
            <a:endParaRPr lang="en-US" altLang="en-US" dirty="0" smtClean="0"/>
          </a:p>
        </p:txBody>
      </p:sp>
    </p:spTree>
    <p:extLst>
      <p:ext uri="{BB962C8B-B14F-4D97-AF65-F5344CB8AC3E}">
        <p14:creationId xmlns:p14="http://schemas.microsoft.com/office/powerpoint/2010/main" val="392776248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Signatures (</a:t>
            </a:r>
            <a:r>
              <a:rPr lang="en-US" i="1" dirty="0" smtClean="0"/>
              <a:t>continued</a:t>
            </a:r>
            <a:r>
              <a:rPr lang="en-US" dirty="0" smtClean="0"/>
              <a:t>)</a:t>
            </a:r>
            <a:endParaRPr lang="en-US" dirty="0"/>
          </a:p>
        </p:txBody>
      </p:sp>
      <p:sp>
        <p:nvSpPr>
          <p:cNvPr id="18434" name="Content Placeholder 4"/>
          <p:cNvSpPr>
            <a:spLocks noGrp="1"/>
          </p:cNvSpPr>
          <p:nvPr>
            <p:ph idx="1"/>
          </p:nvPr>
        </p:nvSpPr>
        <p:spPr/>
        <p:txBody>
          <a:bodyPr/>
          <a:lstStyle/>
          <a:p>
            <a:r>
              <a:rPr lang="en-US" altLang="en-US" b="1" dirty="0" smtClean="0"/>
              <a:t>Content-based signatures</a:t>
            </a:r>
          </a:p>
          <a:p>
            <a:pPr lvl="1"/>
            <a:r>
              <a:rPr lang="en-US" altLang="en-US" dirty="0" smtClean="0"/>
              <a:t>Generally simple</a:t>
            </a:r>
          </a:p>
          <a:p>
            <a:pPr lvl="1"/>
            <a:r>
              <a:rPr lang="en-US" altLang="en-US" dirty="0" smtClean="0"/>
              <a:t>Examine content network </a:t>
            </a:r>
            <a:r>
              <a:rPr lang="en-US" altLang="en-US" dirty="0"/>
              <a:t>packets or log </a:t>
            </a:r>
            <a:r>
              <a:rPr lang="en-US" altLang="en-US" dirty="0" smtClean="0"/>
              <a:t>entries</a:t>
            </a:r>
            <a:endParaRPr lang="en-US" altLang="en-US" dirty="0"/>
          </a:p>
          <a:p>
            <a:pPr lvl="1"/>
            <a:r>
              <a:rPr lang="en-US" altLang="en-US" dirty="0" smtClean="0"/>
              <a:t>Easy </a:t>
            </a:r>
            <a:r>
              <a:rPr lang="en-US" altLang="en-US" dirty="0"/>
              <a:t>to build and look for </a:t>
            </a:r>
            <a:r>
              <a:rPr lang="en-US" altLang="en-US" dirty="0" smtClean="0"/>
              <a:t>simple things</a:t>
            </a:r>
            <a:r>
              <a:rPr lang="en-US" altLang="en-US" dirty="0"/>
              <a:t>, such as a certain string of characters or a certain flag set in a </a:t>
            </a:r>
            <a:r>
              <a:rPr lang="en-US" altLang="en-US" dirty="0" smtClean="0"/>
              <a:t>TCP Packet</a:t>
            </a:r>
          </a:p>
          <a:p>
            <a:r>
              <a:rPr lang="en-US" altLang="en-US" b="1" dirty="0" smtClean="0"/>
              <a:t>Context-based signatures</a:t>
            </a:r>
            <a:endParaRPr lang="en-US" altLang="en-US" dirty="0" smtClean="0"/>
          </a:p>
          <a:p>
            <a:pPr lvl="1"/>
            <a:r>
              <a:rPr lang="en-US" altLang="en-US" dirty="0" smtClean="0"/>
              <a:t>Generally complicated</a:t>
            </a:r>
            <a:endParaRPr lang="en-US" altLang="en-US" b="1" dirty="0" smtClean="0"/>
          </a:p>
          <a:p>
            <a:pPr lvl="1"/>
            <a:r>
              <a:rPr lang="en-US" altLang="en-US" dirty="0" smtClean="0"/>
              <a:t>Designed </a:t>
            </a:r>
            <a:r>
              <a:rPr lang="en-US" altLang="en-US" dirty="0"/>
              <a:t>to match large patterns of activity and examine how certain </a:t>
            </a:r>
            <a:r>
              <a:rPr lang="en-US" altLang="en-US" dirty="0" smtClean="0"/>
              <a:t>types of </a:t>
            </a:r>
            <a:r>
              <a:rPr lang="en-US" altLang="en-US" dirty="0"/>
              <a:t>activity fit into the other activities going on around </a:t>
            </a:r>
            <a:r>
              <a:rPr lang="en-US" altLang="en-US" dirty="0" smtClean="0"/>
              <a:t>them</a:t>
            </a:r>
          </a:p>
        </p:txBody>
      </p:sp>
    </p:spTree>
    <p:extLst>
      <p:ext uri="{BB962C8B-B14F-4D97-AF65-F5344CB8AC3E}">
        <p14:creationId xmlns:p14="http://schemas.microsoft.com/office/powerpoint/2010/main" val="182430176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False Positives and False Negatives</a:t>
            </a:r>
            <a:endParaRPr lang="en-US" dirty="0"/>
          </a:p>
        </p:txBody>
      </p:sp>
      <p:sp>
        <p:nvSpPr>
          <p:cNvPr id="19458" name="Content Placeholder 4"/>
          <p:cNvSpPr>
            <a:spLocks noGrp="1"/>
          </p:cNvSpPr>
          <p:nvPr>
            <p:ph idx="1"/>
          </p:nvPr>
        </p:nvSpPr>
        <p:spPr/>
        <p:txBody>
          <a:bodyPr/>
          <a:lstStyle/>
          <a:p>
            <a:r>
              <a:rPr lang="en-US" dirty="0"/>
              <a:t>When an IDS matches a pattern and generates an </a:t>
            </a:r>
            <a:r>
              <a:rPr lang="en-US" dirty="0" smtClean="0"/>
              <a:t>alarm for </a:t>
            </a:r>
            <a:r>
              <a:rPr lang="en-US" dirty="0"/>
              <a:t>benign traffic, meaning the traffic was not hostile and not a threat, this </a:t>
            </a:r>
            <a:r>
              <a:rPr lang="en-US" dirty="0" smtClean="0"/>
              <a:t>is called </a:t>
            </a:r>
            <a:r>
              <a:rPr lang="en-US" dirty="0"/>
              <a:t>a </a:t>
            </a:r>
            <a:r>
              <a:rPr lang="en-US" b="1" dirty="0"/>
              <a:t>false </a:t>
            </a:r>
            <a:r>
              <a:rPr lang="en-US" b="1" dirty="0" smtClean="0"/>
              <a:t>positive</a:t>
            </a:r>
            <a:r>
              <a:rPr lang="en-US" dirty="0" smtClean="0"/>
              <a:t>.</a:t>
            </a:r>
          </a:p>
          <a:p>
            <a:pPr lvl="1"/>
            <a:r>
              <a:rPr lang="en-US" dirty="0" smtClean="0"/>
              <a:t>The </a:t>
            </a:r>
            <a:r>
              <a:rPr lang="en-US" dirty="0"/>
              <a:t>IDS </a:t>
            </a:r>
            <a:r>
              <a:rPr lang="en-US" dirty="0" smtClean="0"/>
              <a:t>matches </a:t>
            </a:r>
            <a:r>
              <a:rPr lang="en-US" dirty="0"/>
              <a:t>a pattern and </a:t>
            </a:r>
            <a:r>
              <a:rPr lang="en-US" dirty="0" smtClean="0"/>
              <a:t>raises an </a:t>
            </a:r>
            <a:r>
              <a:rPr lang="en-US" dirty="0"/>
              <a:t>alarm when it </a:t>
            </a:r>
            <a:r>
              <a:rPr lang="en-US" dirty="0" smtClean="0"/>
              <a:t>does not </a:t>
            </a:r>
            <a:r>
              <a:rPr lang="en-US" dirty="0"/>
              <a:t>really need to do </a:t>
            </a:r>
            <a:r>
              <a:rPr lang="en-US" dirty="0" smtClean="0"/>
              <a:t>so.</a:t>
            </a:r>
            <a:endParaRPr lang="en-US" dirty="0"/>
          </a:p>
          <a:p>
            <a:r>
              <a:rPr lang="en-US" dirty="0" smtClean="0"/>
              <a:t>Hostile </a:t>
            </a:r>
            <a:r>
              <a:rPr lang="en-US" dirty="0"/>
              <a:t>activity that does not match an </a:t>
            </a:r>
            <a:r>
              <a:rPr lang="en-US" dirty="0" smtClean="0"/>
              <a:t>IDS signature </a:t>
            </a:r>
            <a:r>
              <a:rPr lang="en-US" dirty="0"/>
              <a:t>and therefore goes undetected is called a </a:t>
            </a:r>
            <a:r>
              <a:rPr lang="en-US" b="1" dirty="0"/>
              <a:t>false </a:t>
            </a:r>
            <a:r>
              <a:rPr lang="en-US" b="1" dirty="0" smtClean="0"/>
              <a:t>negative</a:t>
            </a:r>
            <a:r>
              <a:rPr lang="en-US" dirty="0" smtClean="0"/>
              <a:t>.</a:t>
            </a:r>
          </a:p>
          <a:p>
            <a:pPr lvl="1"/>
            <a:r>
              <a:rPr lang="en-US" dirty="0" smtClean="0"/>
              <a:t>In this case</a:t>
            </a:r>
            <a:r>
              <a:rPr lang="en-US" dirty="0"/>
              <a:t>, the IDS is not generating any alarms, even though it should </a:t>
            </a:r>
            <a:r>
              <a:rPr lang="en-US" dirty="0" smtClean="0"/>
              <a:t>be; this gives a </a:t>
            </a:r>
            <a:r>
              <a:rPr lang="en-US" dirty="0"/>
              <a:t>false sense of security</a:t>
            </a:r>
            <a:r>
              <a:rPr lang="en-US" dirty="0" smtClean="0"/>
              <a:t>.</a:t>
            </a:r>
            <a:endParaRPr lang="en-US" altLang="en-US" dirty="0" smtClean="0"/>
          </a:p>
        </p:txBody>
      </p:sp>
    </p:spTree>
    <p:extLst>
      <p:ext uri="{BB962C8B-B14F-4D97-AF65-F5344CB8AC3E}">
        <p14:creationId xmlns:p14="http://schemas.microsoft.com/office/powerpoint/2010/main" val="182312841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IDSs</a:t>
            </a:r>
          </a:p>
        </p:txBody>
      </p:sp>
      <p:sp>
        <p:nvSpPr>
          <p:cNvPr id="3" name="Content Placeholder 2"/>
          <p:cNvSpPr>
            <a:spLocks noGrp="1"/>
          </p:cNvSpPr>
          <p:nvPr>
            <p:ph idx="1"/>
          </p:nvPr>
        </p:nvSpPr>
        <p:spPr>
          <a:xfrm>
            <a:off x="457200" y="1981200"/>
            <a:ext cx="8229600" cy="4419600"/>
          </a:xfrm>
        </p:spPr>
        <p:txBody>
          <a:bodyPr/>
          <a:lstStyle/>
          <a:p>
            <a:r>
              <a:rPr lang="en-US" dirty="0"/>
              <a:t>Network-based IDSs (NIDSs) </a:t>
            </a:r>
            <a:r>
              <a:rPr lang="en-US" dirty="0" smtClean="0"/>
              <a:t>came </a:t>
            </a:r>
            <a:r>
              <a:rPr lang="en-US" dirty="0"/>
              <a:t>along a few years after host-based systems.</a:t>
            </a:r>
            <a:endParaRPr lang="en-US" dirty="0" smtClean="0"/>
          </a:p>
          <a:p>
            <a:r>
              <a:rPr lang="en-US" dirty="0" smtClean="0"/>
              <a:t>NIDS integrated </a:t>
            </a:r>
            <a:r>
              <a:rPr lang="en-US" dirty="0"/>
              <a:t>very well into the concept of </a:t>
            </a:r>
            <a:r>
              <a:rPr lang="en-US" b="1" dirty="0"/>
              <a:t>perimeter </a:t>
            </a:r>
            <a:r>
              <a:rPr lang="en-US" b="1" dirty="0" smtClean="0"/>
              <a:t>security</a:t>
            </a:r>
            <a:r>
              <a:rPr lang="en-US" dirty="0" smtClean="0"/>
              <a:t>.</a:t>
            </a:r>
          </a:p>
          <a:p>
            <a:pPr lvl="1"/>
            <a:r>
              <a:rPr lang="en-US" dirty="0" smtClean="0"/>
              <a:t>Computer </a:t>
            </a:r>
            <a:r>
              <a:rPr lang="en-US" dirty="0"/>
              <a:t>security </a:t>
            </a:r>
            <a:r>
              <a:rPr lang="en-US" dirty="0" smtClean="0"/>
              <a:t>attention </a:t>
            </a:r>
            <a:r>
              <a:rPr lang="en-US" dirty="0"/>
              <a:t>and effort </a:t>
            </a:r>
            <a:r>
              <a:rPr lang="en-US" dirty="0" smtClean="0"/>
              <a:t>focused on </a:t>
            </a:r>
            <a:r>
              <a:rPr lang="en-US" dirty="0"/>
              <a:t>securing and controlling the ways in and </a:t>
            </a:r>
            <a:r>
              <a:rPr lang="en-US" dirty="0" smtClean="0"/>
              <a:t>out.</a:t>
            </a:r>
          </a:p>
          <a:p>
            <a:pPr lvl="1"/>
            <a:r>
              <a:rPr lang="en-US" dirty="0" smtClean="0"/>
              <a:t>Idea was that you </a:t>
            </a:r>
            <a:r>
              <a:rPr lang="en-US" dirty="0"/>
              <a:t>could restrict and control access at the perimeter, you </a:t>
            </a:r>
            <a:r>
              <a:rPr lang="en-US" dirty="0" smtClean="0"/>
              <a:t>did not </a:t>
            </a:r>
            <a:r>
              <a:rPr lang="en-US" dirty="0"/>
              <a:t>have </a:t>
            </a:r>
            <a:r>
              <a:rPr lang="en-US" dirty="0" smtClean="0"/>
              <a:t>to worry </a:t>
            </a:r>
            <a:r>
              <a:rPr lang="en-US" dirty="0"/>
              <a:t>as much about activity inside the organization</a:t>
            </a:r>
            <a:r>
              <a:rPr lang="en-US" dirty="0" smtClean="0"/>
              <a:t>.</a:t>
            </a:r>
          </a:p>
          <a:p>
            <a:pPr lvl="1"/>
            <a:r>
              <a:rPr lang="en-US" dirty="0" smtClean="0"/>
              <a:t>However, many incidents </a:t>
            </a:r>
            <a:r>
              <a:rPr lang="en-US" dirty="0"/>
              <a:t>originate inside </a:t>
            </a:r>
            <a:r>
              <a:rPr lang="en-US" dirty="0" smtClean="0"/>
              <a:t>the perimeter.</a:t>
            </a:r>
          </a:p>
        </p:txBody>
      </p:sp>
    </p:spTree>
    <p:extLst>
      <p:ext uri="{BB962C8B-B14F-4D97-AF65-F5344CB8AC3E}">
        <p14:creationId xmlns:p14="http://schemas.microsoft.com/office/powerpoint/2010/main" val="266016379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371600" y="5365659"/>
            <a:ext cx="6400800" cy="609600"/>
          </a:xfrm>
        </p:spPr>
        <p:txBody>
          <a:bodyPr/>
          <a:lstStyle/>
          <a:p>
            <a:pPr algn="l"/>
            <a:r>
              <a:rPr lang="en-US" dirty="0"/>
              <a:t> Figure 13.3 Network perimeters are a little </a:t>
            </a:r>
            <a:r>
              <a:rPr lang="en-US" dirty="0" smtClean="0"/>
              <a:t>like castles—firewalls </a:t>
            </a:r>
            <a:r>
              <a:rPr lang="en-US" dirty="0"/>
              <a:t>and NIDSs form </a:t>
            </a:r>
            <a:r>
              <a:rPr lang="en-US" dirty="0" smtClean="0"/>
              <a:t>the gates </a:t>
            </a:r>
            <a:r>
              <a:rPr lang="en-US" dirty="0"/>
              <a:t>and guards to keep </a:t>
            </a:r>
            <a:r>
              <a:rPr lang="en-US" dirty="0" smtClean="0"/>
              <a:t>malicious traffic </a:t>
            </a:r>
            <a:r>
              <a:rPr lang="en-US" dirty="0"/>
              <a:t>out.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16224" y="1447800"/>
            <a:ext cx="2511552" cy="3771528"/>
          </a:xfrm>
          <a:prstGeom prst="rect">
            <a:avLst/>
          </a:prstGeom>
        </p:spPr>
      </p:pic>
    </p:spTree>
    <p:extLst>
      <p:ext uri="{BB962C8B-B14F-4D97-AF65-F5344CB8AC3E}">
        <p14:creationId xmlns:p14="http://schemas.microsoft.com/office/powerpoint/2010/main" val="4157142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572000"/>
          </a:xfrm>
        </p:spPr>
        <p:txBody>
          <a:bodyPr/>
          <a:lstStyle/>
          <a:p>
            <a:r>
              <a:rPr lang="en-US" dirty="0" smtClean="0"/>
              <a:t>“Special</a:t>
            </a:r>
            <a:r>
              <a:rPr lang="en-US" dirty="0"/>
              <a:t>” user accounts are reserved for special functions and typically have much more access and </a:t>
            </a:r>
            <a:r>
              <a:rPr lang="en-US" dirty="0" smtClean="0"/>
              <a:t>control.</a:t>
            </a:r>
          </a:p>
          <a:p>
            <a:pPr lvl="1"/>
            <a:r>
              <a:rPr lang="en-US" dirty="0" smtClean="0"/>
              <a:t>The </a:t>
            </a:r>
            <a:r>
              <a:rPr lang="en-US" b="1" dirty="0"/>
              <a:t>administrator</a:t>
            </a:r>
            <a:r>
              <a:rPr lang="en-US" dirty="0"/>
              <a:t> </a:t>
            </a:r>
            <a:r>
              <a:rPr lang="en-US" dirty="0" smtClean="0"/>
              <a:t>account under </a:t>
            </a:r>
            <a:r>
              <a:rPr lang="en-US" dirty="0"/>
              <a:t>Windows and the </a:t>
            </a:r>
            <a:r>
              <a:rPr lang="en-US" b="1" dirty="0"/>
              <a:t>root</a:t>
            </a:r>
            <a:r>
              <a:rPr lang="en-US" dirty="0"/>
              <a:t> account under </a:t>
            </a:r>
            <a:r>
              <a:rPr lang="en-US" dirty="0" smtClean="0"/>
              <a:t>UNIX</a:t>
            </a:r>
          </a:p>
          <a:p>
            <a:pPr lvl="2"/>
            <a:r>
              <a:rPr lang="en-US" dirty="0" smtClean="0"/>
              <a:t>Both known </a:t>
            </a:r>
            <a:r>
              <a:rPr lang="en-US" dirty="0"/>
              <a:t>as the </a:t>
            </a:r>
            <a:r>
              <a:rPr lang="en-US" b="1" dirty="0" smtClean="0"/>
              <a:t>superuser</a:t>
            </a:r>
          </a:p>
          <a:p>
            <a:pPr lvl="2"/>
            <a:r>
              <a:rPr lang="en-US" dirty="0" smtClean="0"/>
              <a:t>Must </a:t>
            </a:r>
            <a:r>
              <a:rPr lang="en-US" dirty="0"/>
              <a:t>be protected with strong </a:t>
            </a:r>
            <a:r>
              <a:rPr lang="en-US" dirty="0" smtClean="0"/>
              <a:t>passwords</a:t>
            </a:r>
          </a:p>
          <a:p>
            <a:pPr lvl="1"/>
            <a:r>
              <a:rPr lang="en-US" dirty="0" smtClean="0"/>
              <a:t>The system account </a:t>
            </a:r>
            <a:r>
              <a:rPr lang="en-US" dirty="0"/>
              <a:t>used by Windows operating </a:t>
            </a:r>
            <a:r>
              <a:rPr lang="en-US" dirty="0" smtClean="0"/>
              <a:t>systems</a:t>
            </a:r>
            <a:endParaRPr lang="en-US" dirty="0"/>
          </a:p>
          <a:p>
            <a:pPr lvl="2"/>
            <a:r>
              <a:rPr lang="en-US" dirty="0" smtClean="0"/>
              <a:t>Granted </a:t>
            </a:r>
            <a:r>
              <a:rPr lang="en-US" dirty="0"/>
              <a:t>full control to all files on an NTFS </a:t>
            </a:r>
            <a:r>
              <a:rPr lang="en-US" dirty="0" smtClean="0"/>
              <a:t>volume by default</a:t>
            </a:r>
            <a:endParaRPr lang="en-US" b="1" dirty="0"/>
          </a:p>
        </p:txBody>
      </p:sp>
    </p:spTree>
    <p:extLst>
      <p:ext uri="{BB962C8B-B14F-4D97-AF65-F5344CB8AC3E}">
        <p14:creationId xmlns:p14="http://schemas.microsoft.com/office/powerpoint/2010/main" val="113302245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a:t>
            </a:r>
            <a:r>
              <a:rPr lang="en-US" dirty="0" smtClean="0"/>
              <a:t>IDSs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NIDS </a:t>
            </a:r>
            <a:r>
              <a:rPr lang="en-US" dirty="0"/>
              <a:t>focuses on network </a:t>
            </a:r>
            <a:r>
              <a:rPr lang="en-US" dirty="0" smtClean="0"/>
              <a:t>traffic.</a:t>
            </a:r>
          </a:p>
          <a:p>
            <a:pPr lvl="1"/>
            <a:r>
              <a:rPr lang="en-US" dirty="0" smtClean="0"/>
              <a:t>A </a:t>
            </a:r>
            <a:r>
              <a:rPr lang="en-US" dirty="0"/>
              <a:t>NIDS must examine the network traffic </a:t>
            </a:r>
            <a:r>
              <a:rPr lang="en-US" dirty="0" smtClean="0"/>
              <a:t>as it </a:t>
            </a:r>
            <a:r>
              <a:rPr lang="en-US" dirty="0"/>
              <a:t>passes by and be able to analyze traffic according to protocol</a:t>
            </a:r>
            <a:r>
              <a:rPr lang="en-US" dirty="0" smtClean="0"/>
              <a:t>, type</a:t>
            </a:r>
            <a:r>
              <a:rPr lang="en-US" dirty="0"/>
              <a:t>, amount, source, destination, content, traffic already seen</a:t>
            </a:r>
            <a:r>
              <a:rPr lang="en-US" dirty="0" smtClean="0"/>
              <a:t>, and </a:t>
            </a:r>
            <a:r>
              <a:rPr lang="en-US" dirty="0"/>
              <a:t>other factors</a:t>
            </a:r>
            <a:r>
              <a:rPr lang="en-US" dirty="0" smtClean="0"/>
              <a:t>.</a:t>
            </a:r>
          </a:p>
          <a:p>
            <a:pPr lvl="1"/>
            <a:r>
              <a:rPr lang="en-US" dirty="0" smtClean="0"/>
              <a:t>This </a:t>
            </a:r>
            <a:r>
              <a:rPr lang="en-US" dirty="0"/>
              <a:t>analysis must happen quickly, and </a:t>
            </a:r>
            <a:r>
              <a:rPr lang="en-US" dirty="0" smtClean="0"/>
              <a:t>the NIDS </a:t>
            </a:r>
            <a:r>
              <a:rPr lang="en-US" dirty="0"/>
              <a:t>must be able to handle traffic at whatever speed the network operates to be effective.</a:t>
            </a:r>
          </a:p>
          <a:p>
            <a:r>
              <a:rPr lang="en-US" dirty="0"/>
              <a:t>NIDSs are typically deployed so that they can monitor </a:t>
            </a:r>
            <a:r>
              <a:rPr lang="en-US" dirty="0" smtClean="0"/>
              <a:t>traffic in </a:t>
            </a:r>
            <a:r>
              <a:rPr lang="en-US" dirty="0"/>
              <a:t>and out of an organization’s major </a:t>
            </a:r>
            <a:r>
              <a:rPr lang="en-US" dirty="0" smtClean="0"/>
              <a:t>links</a:t>
            </a:r>
            <a:r>
              <a:rPr lang="en-US" dirty="0"/>
              <a:t>.</a:t>
            </a:r>
          </a:p>
        </p:txBody>
      </p:sp>
    </p:spTree>
    <p:extLst>
      <p:ext uri="{BB962C8B-B14F-4D97-AF65-F5344CB8AC3E}">
        <p14:creationId xmlns:p14="http://schemas.microsoft.com/office/powerpoint/2010/main" val="408490944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a:t>
            </a:r>
            <a:r>
              <a:rPr lang="en-US" dirty="0" smtClean="0"/>
              <a:t>IDSs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a:t>NIDSs look for certain activities that typify hostile actions or misuse, such as the following:</a:t>
            </a:r>
          </a:p>
          <a:p>
            <a:pPr lvl="1"/>
            <a:r>
              <a:rPr lang="en-US" dirty="0"/>
              <a:t>Denial-of-service attacks</a:t>
            </a:r>
          </a:p>
          <a:p>
            <a:pPr lvl="1"/>
            <a:r>
              <a:rPr lang="en-US" dirty="0"/>
              <a:t>Port scans or sweeps</a:t>
            </a:r>
          </a:p>
          <a:p>
            <a:pPr lvl="1"/>
            <a:r>
              <a:rPr lang="en-US" dirty="0"/>
              <a:t>Malicious content in the data payload of a packet or packets</a:t>
            </a:r>
          </a:p>
          <a:p>
            <a:pPr lvl="1"/>
            <a:r>
              <a:rPr lang="en-US" dirty="0"/>
              <a:t>Vulnerability scanning</a:t>
            </a:r>
          </a:p>
          <a:p>
            <a:pPr lvl="1"/>
            <a:r>
              <a:rPr lang="en-US" dirty="0"/>
              <a:t>Trojans, viruses, or worms</a:t>
            </a:r>
          </a:p>
          <a:p>
            <a:pPr lvl="1"/>
            <a:r>
              <a:rPr lang="en-US" dirty="0"/>
              <a:t>Tunneling</a:t>
            </a:r>
          </a:p>
          <a:p>
            <a:pPr lvl="1"/>
            <a:r>
              <a:rPr lang="en-US" dirty="0"/>
              <a:t>Brute-force </a:t>
            </a:r>
            <a:r>
              <a:rPr lang="en-US" dirty="0" smtClean="0"/>
              <a:t>attacks</a:t>
            </a:r>
            <a:endParaRPr lang="en-US" dirty="0"/>
          </a:p>
        </p:txBody>
      </p:sp>
    </p:spTree>
    <p:extLst>
      <p:ext uri="{BB962C8B-B14F-4D97-AF65-F5344CB8AC3E}">
        <p14:creationId xmlns:p14="http://schemas.microsoft.com/office/powerpoint/2010/main" val="68243401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42710"/>
            <a:ext cx="7924800" cy="457200"/>
          </a:xfrm>
        </p:spPr>
        <p:txBody>
          <a:bodyPr/>
          <a:lstStyle/>
          <a:p>
            <a:r>
              <a:rPr lang="en-US" dirty="0"/>
              <a:t>Figure 13.4 Network IDS components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29206" y="1371600"/>
            <a:ext cx="5085588" cy="4085031"/>
          </a:xfrm>
          <a:prstGeom prst="rect">
            <a:avLst/>
          </a:prstGeom>
        </p:spPr>
      </p:pic>
    </p:spTree>
    <p:extLst>
      <p:ext uri="{BB962C8B-B14F-4D97-AF65-F5344CB8AC3E}">
        <p14:creationId xmlns:p14="http://schemas.microsoft.com/office/powerpoint/2010/main" val="317689197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a:t>
            </a:r>
            <a:r>
              <a:rPr lang="en-US" dirty="0" smtClean="0"/>
              <a:t>IDSs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NIDs major components include:</a:t>
            </a:r>
          </a:p>
          <a:p>
            <a:pPr lvl="1"/>
            <a:r>
              <a:rPr lang="en-US" dirty="0" smtClean="0"/>
              <a:t>Traffic collector</a:t>
            </a:r>
          </a:p>
          <a:p>
            <a:pPr lvl="1"/>
            <a:r>
              <a:rPr lang="en-US" dirty="0" smtClean="0"/>
              <a:t>Analysis engine</a:t>
            </a:r>
          </a:p>
          <a:p>
            <a:pPr lvl="1"/>
            <a:r>
              <a:rPr lang="en-US" dirty="0" smtClean="0"/>
              <a:t>Reports </a:t>
            </a:r>
          </a:p>
          <a:p>
            <a:pPr lvl="1"/>
            <a:r>
              <a:rPr lang="en-US" dirty="0"/>
              <a:t>U</a:t>
            </a:r>
            <a:r>
              <a:rPr lang="en-US" dirty="0" smtClean="0"/>
              <a:t>ser interface </a:t>
            </a:r>
          </a:p>
          <a:p>
            <a:r>
              <a:rPr lang="en-US" dirty="0"/>
              <a:t>The NIDS </a:t>
            </a:r>
            <a:r>
              <a:rPr lang="en-US" i="1" dirty="0"/>
              <a:t>signature database </a:t>
            </a:r>
            <a:r>
              <a:rPr lang="en-US" dirty="0"/>
              <a:t>is usually much larger than that of a </a:t>
            </a:r>
            <a:r>
              <a:rPr lang="en-US" dirty="0" smtClean="0"/>
              <a:t>host-based system.</a:t>
            </a:r>
          </a:p>
          <a:p>
            <a:r>
              <a:rPr lang="en-US" dirty="0" smtClean="0"/>
              <a:t>Using lessons learned from HIDS, NIDS </a:t>
            </a:r>
            <a:r>
              <a:rPr lang="en-US" dirty="0"/>
              <a:t>developers modified the logical component design </a:t>
            </a:r>
            <a:r>
              <a:rPr lang="en-US" dirty="0" smtClean="0"/>
              <a:t>to </a:t>
            </a:r>
            <a:r>
              <a:rPr lang="en-US" dirty="0"/>
              <a:t>distribute the </a:t>
            </a:r>
            <a:r>
              <a:rPr lang="en-US" dirty="0" smtClean="0"/>
              <a:t>user interface </a:t>
            </a:r>
            <a:r>
              <a:rPr lang="en-US" dirty="0"/>
              <a:t>and reporting functions</a:t>
            </a:r>
            <a:r>
              <a:rPr lang="en-US" dirty="0" smtClean="0"/>
              <a:t>.</a:t>
            </a:r>
            <a:endParaRPr lang="en-US" dirty="0"/>
          </a:p>
        </p:txBody>
      </p:sp>
    </p:spTree>
    <p:extLst>
      <p:ext uri="{BB962C8B-B14F-4D97-AF65-F5344CB8AC3E}">
        <p14:creationId xmlns:p14="http://schemas.microsoft.com/office/powerpoint/2010/main" val="58553121"/>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a:t>
            </a:r>
            <a:r>
              <a:rPr lang="en-US" dirty="0" smtClean="0"/>
              <a:t>IDSs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There was a need to handle multiple links in </a:t>
            </a:r>
            <a:r>
              <a:rPr lang="en-US" dirty="0"/>
              <a:t>many different locations</a:t>
            </a:r>
            <a:r>
              <a:rPr lang="en-US" dirty="0" smtClean="0"/>
              <a:t>.</a:t>
            </a:r>
          </a:p>
          <a:p>
            <a:pPr lvl="1"/>
            <a:r>
              <a:rPr lang="en-US" dirty="0" smtClean="0"/>
              <a:t>This issue was solved by dividing </a:t>
            </a:r>
            <a:r>
              <a:rPr lang="en-US" dirty="0"/>
              <a:t>the components and assigning them to separate entities</a:t>
            </a:r>
            <a:r>
              <a:rPr lang="en-US" dirty="0" smtClean="0"/>
              <a:t>.</a:t>
            </a:r>
          </a:p>
          <a:p>
            <a:pPr lvl="1"/>
            <a:r>
              <a:rPr lang="en-US" dirty="0" smtClean="0"/>
              <a:t>The </a:t>
            </a:r>
            <a:r>
              <a:rPr lang="en-US" dirty="0"/>
              <a:t>traffic collector, analysis engine, and signature database were bundled into </a:t>
            </a:r>
            <a:r>
              <a:rPr lang="en-US" dirty="0" smtClean="0"/>
              <a:t>a single </a:t>
            </a:r>
            <a:r>
              <a:rPr lang="en-US" dirty="0"/>
              <a:t>entity, usually called a </a:t>
            </a:r>
            <a:r>
              <a:rPr lang="en-US" i="1" dirty="0"/>
              <a:t>sensor</a:t>
            </a:r>
            <a:r>
              <a:rPr lang="en-US" dirty="0"/>
              <a:t> or </a:t>
            </a:r>
            <a:r>
              <a:rPr lang="en-US" i="1" dirty="0" smtClean="0"/>
              <a:t>appliance</a:t>
            </a:r>
            <a:r>
              <a:rPr lang="en-US" dirty="0" smtClean="0"/>
              <a:t>.</a:t>
            </a:r>
          </a:p>
          <a:p>
            <a:pPr lvl="1"/>
            <a:r>
              <a:rPr lang="en-US" dirty="0" smtClean="0"/>
              <a:t>The </a:t>
            </a:r>
            <a:r>
              <a:rPr lang="en-US" dirty="0"/>
              <a:t>sensors would </a:t>
            </a:r>
            <a:r>
              <a:rPr lang="en-US" dirty="0" smtClean="0"/>
              <a:t>report to </a:t>
            </a:r>
            <a:r>
              <a:rPr lang="en-US" dirty="0"/>
              <a:t>and be controlled by a central system or master console</a:t>
            </a:r>
            <a:r>
              <a:rPr lang="en-US" dirty="0" smtClean="0"/>
              <a:t>.</a:t>
            </a:r>
          </a:p>
        </p:txBody>
      </p:sp>
    </p:spTree>
    <p:extLst>
      <p:ext uri="{BB962C8B-B14F-4D97-AF65-F5344CB8AC3E}">
        <p14:creationId xmlns:p14="http://schemas.microsoft.com/office/powerpoint/2010/main" val="1629219637"/>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62600"/>
            <a:ext cx="7924800" cy="457200"/>
          </a:xfrm>
        </p:spPr>
        <p:txBody>
          <a:bodyPr/>
          <a:lstStyle/>
          <a:p>
            <a:r>
              <a:rPr lang="en-US" dirty="0"/>
              <a:t>Figure 13.5 Distributed network IDS components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4742" y="1600200"/>
            <a:ext cx="6414516" cy="3671501"/>
          </a:xfrm>
          <a:prstGeom prst="rect">
            <a:avLst/>
          </a:prstGeom>
        </p:spPr>
      </p:pic>
    </p:spTree>
    <p:extLst>
      <p:ext uri="{BB962C8B-B14F-4D97-AF65-F5344CB8AC3E}">
        <p14:creationId xmlns:p14="http://schemas.microsoft.com/office/powerpoint/2010/main" val="416140903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a:t>
            </a:r>
            <a:r>
              <a:rPr lang="en-US" dirty="0" smtClean="0"/>
              <a:t>IDSs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By creating separate components designed to work together, the </a:t>
            </a:r>
            <a:r>
              <a:rPr lang="en-US" dirty="0" smtClean="0"/>
              <a:t>NIDS developers </a:t>
            </a:r>
            <a:r>
              <a:rPr lang="en-US" dirty="0"/>
              <a:t>were able to build a more capable and flexible system</a:t>
            </a:r>
            <a:r>
              <a:rPr lang="en-US" dirty="0" smtClean="0"/>
              <a:t>.</a:t>
            </a:r>
          </a:p>
          <a:p>
            <a:pPr lvl="1"/>
            <a:r>
              <a:rPr lang="en-US" dirty="0" smtClean="0"/>
              <a:t>With encrypted </a:t>
            </a:r>
            <a:r>
              <a:rPr lang="en-US" dirty="0"/>
              <a:t>communications, network sensors could be placed around </a:t>
            </a:r>
            <a:r>
              <a:rPr lang="en-US" dirty="0" smtClean="0"/>
              <a:t>both local </a:t>
            </a:r>
            <a:r>
              <a:rPr lang="en-US" dirty="0"/>
              <a:t>and remote perimeters and still be monitored and managed </a:t>
            </a:r>
            <a:r>
              <a:rPr lang="en-US" dirty="0" smtClean="0"/>
              <a:t>securely centrally.</a:t>
            </a:r>
          </a:p>
          <a:p>
            <a:pPr lvl="1"/>
            <a:r>
              <a:rPr lang="en-US" dirty="0" smtClean="0"/>
              <a:t>Sensor placement quickly </a:t>
            </a:r>
            <a:r>
              <a:rPr lang="en-US" dirty="0"/>
              <a:t>became </a:t>
            </a:r>
            <a:r>
              <a:rPr lang="en-US" dirty="0" smtClean="0"/>
              <a:t>an issue </a:t>
            </a:r>
            <a:r>
              <a:rPr lang="en-US" dirty="0"/>
              <a:t>for most security </a:t>
            </a:r>
            <a:r>
              <a:rPr lang="en-US" dirty="0" smtClean="0"/>
              <a:t>personnel.</a:t>
            </a:r>
          </a:p>
          <a:p>
            <a:r>
              <a:rPr lang="en-US" dirty="0" smtClean="0"/>
              <a:t>With firewalls present, </a:t>
            </a:r>
            <a:r>
              <a:rPr lang="en-US" dirty="0"/>
              <a:t>location of the NIDS relative to the firewall had to be </a:t>
            </a:r>
            <a:r>
              <a:rPr lang="en-US" dirty="0" smtClean="0"/>
              <a:t>considered.</a:t>
            </a:r>
            <a:endParaRPr lang="en-US" dirty="0"/>
          </a:p>
        </p:txBody>
      </p:sp>
    </p:spTree>
    <p:extLst>
      <p:ext uri="{BB962C8B-B14F-4D97-AF65-F5344CB8AC3E}">
        <p14:creationId xmlns:p14="http://schemas.microsoft.com/office/powerpoint/2010/main" val="145572780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72546"/>
            <a:ext cx="7924800" cy="457200"/>
          </a:xfrm>
        </p:spPr>
        <p:txBody>
          <a:bodyPr/>
          <a:lstStyle/>
          <a:p>
            <a:r>
              <a:rPr lang="en-US" dirty="0"/>
              <a:t> Figure 13.6 NIDS sensor placed in front of firewall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1640" y="1600200"/>
            <a:ext cx="7360719" cy="3403092"/>
          </a:xfrm>
          <a:prstGeom prst="rect">
            <a:avLst/>
          </a:prstGeom>
        </p:spPr>
      </p:pic>
    </p:spTree>
    <p:extLst>
      <p:ext uri="{BB962C8B-B14F-4D97-AF65-F5344CB8AC3E}">
        <p14:creationId xmlns:p14="http://schemas.microsoft.com/office/powerpoint/2010/main" val="41196901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86400"/>
            <a:ext cx="7924800" cy="457200"/>
          </a:xfrm>
        </p:spPr>
        <p:txBody>
          <a:bodyPr/>
          <a:lstStyle/>
          <a:p>
            <a:r>
              <a:rPr lang="en-US" dirty="0"/>
              <a:t>Figure 13.7 NIDS sensor placed behind firewall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1466" y="1756053"/>
            <a:ext cx="7021068" cy="3273147"/>
          </a:xfrm>
          <a:prstGeom prst="rect">
            <a:avLst/>
          </a:prstGeom>
        </p:spPr>
      </p:pic>
    </p:spTree>
    <p:extLst>
      <p:ext uri="{BB962C8B-B14F-4D97-AF65-F5344CB8AC3E}">
        <p14:creationId xmlns:p14="http://schemas.microsoft.com/office/powerpoint/2010/main" val="9824335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Network-Based IDSs (</a:t>
            </a:r>
            <a:r>
              <a:rPr lang="en-US" i="1" dirty="0"/>
              <a:t>continued</a:t>
            </a:r>
            <a:r>
              <a:rPr lang="en-US" dirty="0"/>
              <a:t>)</a:t>
            </a:r>
          </a:p>
        </p:txBody>
      </p:sp>
      <p:sp>
        <p:nvSpPr>
          <p:cNvPr id="3" name="Content Placeholder 2"/>
          <p:cNvSpPr>
            <a:spLocks noGrp="1"/>
          </p:cNvSpPr>
          <p:nvPr>
            <p:ph idx="1"/>
          </p:nvPr>
        </p:nvSpPr>
        <p:spPr/>
        <p:txBody>
          <a:bodyPr/>
          <a:lstStyle/>
          <a:p>
            <a:r>
              <a:rPr lang="en-US" dirty="0" smtClean="0"/>
              <a:t>NIDSs </a:t>
            </a:r>
            <a:r>
              <a:rPr lang="en-US" dirty="0"/>
              <a:t>examine the network traffic for </a:t>
            </a:r>
            <a:r>
              <a:rPr lang="en-US" dirty="0" smtClean="0"/>
              <a:t>suspicious or </a:t>
            </a:r>
            <a:r>
              <a:rPr lang="en-US" dirty="0"/>
              <a:t>malicious </a:t>
            </a:r>
            <a:r>
              <a:rPr lang="en-US" dirty="0" smtClean="0"/>
              <a:t>activity.</a:t>
            </a:r>
          </a:p>
          <a:p>
            <a:r>
              <a:rPr lang="en-US" dirty="0" smtClean="0"/>
              <a:t>Two </a:t>
            </a:r>
            <a:r>
              <a:rPr lang="en-US" smtClean="0"/>
              <a:t>examples illustrate </a:t>
            </a:r>
            <a:r>
              <a:rPr lang="en-US" dirty="0" smtClean="0"/>
              <a:t>the operation </a:t>
            </a:r>
            <a:r>
              <a:rPr lang="en-US" smtClean="0"/>
              <a:t>of NIDS:</a:t>
            </a:r>
            <a:endParaRPr lang="en-US" dirty="0"/>
          </a:p>
          <a:p>
            <a:pPr lvl="1"/>
            <a:r>
              <a:rPr lang="en-US" dirty="0" smtClean="0"/>
              <a:t>Port scan</a:t>
            </a:r>
            <a:r>
              <a:rPr lang="en-US" dirty="0"/>
              <a:t> – </a:t>
            </a:r>
            <a:r>
              <a:rPr lang="en-US" dirty="0" smtClean="0"/>
              <a:t>A </a:t>
            </a:r>
            <a:r>
              <a:rPr lang="en-US" dirty="0"/>
              <a:t>port scan is a reconnaissance activity a </a:t>
            </a:r>
            <a:r>
              <a:rPr lang="en-US" dirty="0" smtClean="0"/>
              <a:t>potential attacker </a:t>
            </a:r>
            <a:r>
              <a:rPr lang="en-US" dirty="0"/>
              <a:t>uses to find out information about the systems he </a:t>
            </a:r>
            <a:r>
              <a:rPr lang="en-US" dirty="0" smtClean="0"/>
              <a:t>wants to </a:t>
            </a:r>
            <a:r>
              <a:rPr lang="en-US" dirty="0"/>
              <a:t>attack</a:t>
            </a:r>
            <a:r>
              <a:rPr lang="en-US" dirty="0" smtClean="0"/>
              <a:t>.</a:t>
            </a:r>
          </a:p>
          <a:p>
            <a:pPr lvl="1"/>
            <a:r>
              <a:rPr lang="en-US" dirty="0"/>
              <a:t>Ping of </a:t>
            </a:r>
            <a:r>
              <a:rPr lang="en-US" dirty="0" smtClean="0"/>
              <a:t>death</a:t>
            </a:r>
            <a:r>
              <a:rPr lang="en-US" dirty="0"/>
              <a:t> – </a:t>
            </a:r>
            <a:r>
              <a:rPr lang="en-US" dirty="0" smtClean="0"/>
              <a:t>Certain </a:t>
            </a:r>
            <a:r>
              <a:rPr lang="en-US" dirty="0"/>
              <a:t>operating </a:t>
            </a:r>
            <a:r>
              <a:rPr lang="en-US" dirty="0" smtClean="0"/>
              <a:t>systems could be crashed by sending </a:t>
            </a:r>
            <a:r>
              <a:rPr lang="en-US" dirty="0"/>
              <a:t>a very large Internet Control Message Protocol (ICMP) </a:t>
            </a:r>
            <a:r>
              <a:rPr lang="en-US" dirty="0" smtClean="0"/>
              <a:t>echo request </a:t>
            </a:r>
            <a:r>
              <a:rPr lang="en-US" dirty="0"/>
              <a:t>packet to that </a:t>
            </a:r>
            <a:r>
              <a:rPr lang="en-US" dirty="0" smtClean="0"/>
              <a:t>system.</a:t>
            </a:r>
          </a:p>
          <a:p>
            <a:pPr lvl="2"/>
            <a:r>
              <a:rPr lang="en-US" dirty="0" smtClean="0"/>
              <a:t>Fairly </a:t>
            </a:r>
            <a:r>
              <a:rPr lang="en-US" dirty="0"/>
              <a:t>simple traffic </a:t>
            </a:r>
            <a:r>
              <a:rPr lang="en-US" dirty="0" smtClean="0"/>
              <a:t>pattern for </a:t>
            </a:r>
            <a:r>
              <a:rPr lang="en-US" dirty="0"/>
              <a:t>a NIDS to </a:t>
            </a:r>
            <a:r>
              <a:rPr lang="en-US" dirty="0" smtClean="0"/>
              <a:t>identify</a:t>
            </a:r>
            <a:endParaRPr lang="en-US" dirty="0"/>
          </a:p>
        </p:txBody>
      </p:sp>
    </p:spTree>
    <p:extLst>
      <p:ext uri="{BB962C8B-B14F-4D97-AF65-F5344CB8AC3E}">
        <p14:creationId xmlns:p14="http://schemas.microsoft.com/office/powerpoint/2010/main" val="3052249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05400"/>
            <a:ext cx="7924800" cy="457200"/>
          </a:xfrm>
        </p:spPr>
        <p:txBody>
          <a:bodyPr/>
          <a:lstStyle/>
          <a:p>
            <a:r>
              <a:rPr lang="en-US" dirty="0"/>
              <a:t> Figure 11.1 Users tab on a Windows Server 2008 system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628" y="1905000"/>
            <a:ext cx="6660743" cy="2961409"/>
          </a:xfrm>
          <a:prstGeom prst="rect">
            <a:avLst/>
          </a:prstGeom>
        </p:spPr>
      </p:pic>
    </p:spTree>
    <p:extLst>
      <p:ext uri="{BB962C8B-B14F-4D97-AF65-F5344CB8AC3E}">
        <p14:creationId xmlns:p14="http://schemas.microsoft.com/office/powerpoint/2010/main" val="250956363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a NIDS</a:t>
            </a:r>
          </a:p>
        </p:txBody>
      </p:sp>
      <p:sp>
        <p:nvSpPr>
          <p:cNvPr id="3" name="Content Placeholder 2"/>
          <p:cNvSpPr>
            <a:spLocks noGrp="1"/>
          </p:cNvSpPr>
          <p:nvPr>
            <p:ph idx="1"/>
          </p:nvPr>
        </p:nvSpPr>
        <p:spPr/>
        <p:txBody>
          <a:bodyPr/>
          <a:lstStyle/>
          <a:p>
            <a:r>
              <a:rPr lang="en-US" dirty="0"/>
              <a:t>Providing IDS coverage requires fewer systems</a:t>
            </a:r>
            <a:r>
              <a:rPr lang="en-US" dirty="0" smtClean="0"/>
              <a:t>.</a:t>
            </a:r>
          </a:p>
          <a:p>
            <a:r>
              <a:rPr lang="en-US" dirty="0" smtClean="0"/>
              <a:t>Deployment</a:t>
            </a:r>
            <a:r>
              <a:rPr lang="en-US" dirty="0"/>
              <a:t>, maintenance, and upgrade costs are usually </a:t>
            </a:r>
            <a:r>
              <a:rPr lang="en-US" dirty="0" smtClean="0"/>
              <a:t>lower.</a:t>
            </a:r>
          </a:p>
          <a:p>
            <a:r>
              <a:rPr lang="en-US" dirty="0" smtClean="0"/>
              <a:t>NIDS </a:t>
            </a:r>
            <a:r>
              <a:rPr lang="en-US" dirty="0"/>
              <a:t>has visibility into all network traffic and can correlate attacks among multiple </a:t>
            </a:r>
            <a:r>
              <a:rPr lang="en-US" dirty="0" smtClean="0"/>
              <a:t>systems.</a:t>
            </a:r>
            <a:endParaRPr lang="en-US" dirty="0"/>
          </a:p>
        </p:txBody>
      </p:sp>
    </p:spTree>
    <p:extLst>
      <p:ext uri="{BB962C8B-B14F-4D97-AF65-F5344CB8AC3E}">
        <p14:creationId xmlns:p14="http://schemas.microsoft.com/office/powerpoint/2010/main" val="3953824755"/>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 of a NIDS</a:t>
            </a:r>
          </a:p>
        </p:txBody>
      </p:sp>
      <p:sp>
        <p:nvSpPr>
          <p:cNvPr id="3" name="Content Placeholder 2"/>
          <p:cNvSpPr>
            <a:spLocks noGrp="1"/>
          </p:cNvSpPr>
          <p:nvPr>
            <p:ph idx="1"/>
          </p:nvPr>
        </p:nvSpPr>
        <p:spPr/>
        <p:txBody>
          <a:bodyPr/>
          <a:lstStyle/>
          <a:p>
            <a:r>
              <a:rPr lang="en-US" dirty="0"/>
              <a:t>It is ineffective when traffic is </a:t>
            </a:r>
            <a:r>
              <a:rPr lang="en-US" dirty="0" smtClean="0"/>
              <a:t>encrypted.</a:t>
            </a:r>
          </a:p>
          <a:p>
            <a:r>
              <a:rPr lang="en-US" dirty="0" smtClean="0"/>
              <a:t>It cannot </a:t>
            </a:r>
            <a:r>
              <a:rPr lang="en-US" dirty="0"/>
              <a:t>see traffic that does not cross </a:t>
            </a:r>
            <a:r>
              <a:rPr lang="en-US" dirty="0" smtClean="0"/>
              <a:t>it.</a:t>
            </a:r>
          </a:p>
          <a:p>
            <a:r>
              <a:rPr lang="en-US" dirty="0"/>
              <a:t>It must be able to handle high volumes of </a:t>
            </a:r>
            <a:r>
              <a:rPr lang="en-US" dirty="0" smtClean="0"/>
              <a:t>traffic.</a:t>
            </a:r>
            <a:endParaRPr lang="en-US" dirty="0"/>
          </a:p>
          <a:p>
            <a:r>
              <a:rPr lang="en-US" dirty="0"/>
              <a:t>It </a:t>
            </a:r>
            <a:r>
              <a:rPr lang="en-US" dirty="0" smtClean="0"/>
              <a:t>does not </a:t>
            </a:r>
            <a:r>
              <a:rPr lang="en-US" dirty="0"/>
              <a:t>know about activity on the hosts </a:t>
            </a:r>
            <a:r>
              <a:rPr lang="en-US" dirty="0" smtClean="0"/>
              <a:t>themselves.</a:t>
            </a:r>
            <a:endParaRPr lang="en-US" dirty="0"/>
          </a:p>
        </p:txBody>
      </p:sp>
    </p:spTree>
    <p:extLst>
      <p:ext uri="{BB962C8B-B14F-4D97-AF65-F5344CB8AC3E}">
        <p14:creationId xmlns:p14="http://schemas.microsoft.com/office/powerpoint/2010/main" val="103923035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Active vs. Passive NIDSs</a:t>
            </a:r>
          </a:p>
        </p:txBody>
      </p:sp>
      <p:sp>
        <p:nvSpPr>
          <p:cNvPr id="5" name="Content Placeholder 4"/>
          <p:cNvSpPr>
            <a:spLocks noGrp="1"/>
          </p:cNvSpPr>
          <p:nvPr>
            <p:ph idx="1"/>
          </p:nvPr>
        </p:nvSpPr>
        <p:spPr/>
        <p:txBody>
          <a:bodyPr/>
          <a:lstStyle/>
          <a:p>
            <a:r>
              <a:rPr lang="en-US" dirty="0"/>
              <a:t>Passive NIDS</a:t>
            </a:r>
          </a:p>
          <a:p>
            <a:pPr lvl="1"/>
            <a:r>
              <a:rPr lang="en-US" dirty="0" smtClean="0"/>
              <a:t>Simply </a:t>
            </a:r>
            <a:r>
              <a:rPr lang="en-US" dirty="0"/>
              <a:t>watches </a:t>
            </a:r>
            <a:r>
              <a:rPr lang="en-US" dirty="0" smtClean="0"/>
              <a:t>traffic</a:t>
            </a:r>
            <a:r>
              <a:rPr lang="en-US" dirty="0"/>
              <a:t>, analyzes it, and generates </a:t>
            </a:r>
            <a:r>
              <a:rPr lang="en-US" dirty="0" smtClean="0"/>
              <a:t>alarms</a:t>
            </a:r>
          </a:p>
          <a:p>
            <a:pPr lvl="1"/>
            <a:r>
              <a:rPr lang="en-US" dirty="0" smtClean="0"/>
              <a:t>Does </a:t>
            </a:r>
            <a:r>
              <a:rPr lang="en-US" dirty="0"/>
              <a:t>not interact with the traffic </a:t>
            </a:r>
            <a:r>
              <a:rPr lang="en-US" dirty="0" smtClean="0"/>
              <a:t>itself</a:t>
            </a:r>
          </a:p>
          <a:p>
            <a:pPr lvl="1"/>
            <a:r>
              <a:rPr lang="en-US" dirty="0" smtClean="0"/>
              <a:t>Does </a:t>
            </a:r>
            <a:r>
              <a:rPr lang="en-US" dirty="0"/>
              <a:t>not modify the defensive posture of the system to react to the </a:t>
            </a:r>
            <a:r>
              <a:rPr lang="en-US" dirty="0" smtClean="0"/>
              <a:t>traffic</a:t>
            </a:r>
            <a:endParaRPr lang="en-US" dirty="0"/>
          </a:p>
          <a:p>
            <a:r>
              <a:rPr lang="en-US" dirty="0"/>
              <a:t>Active NIDS</a:t>
            </a:r>
          </a:p>
          <a:p>
            <a:pPr lvl="1"/>
            <a:r>
              <a:rPr lang="en-US" dirty="0" smtClean="0"/>
              <a:t>Contains </a:t>
            </a:r>
            <a:r>
              <a:rPr lang="en-US" dirty="0"/>
              <a:t>all the same components and capabilities of the passive </a:t>
            </a:r>
            <a:r>
              <a:rPr lang="en-US" dirty="0" smtClean="0"/>
              <a:t>NIDS</a:t>
            </a:r>
          </a:p>
          <a:p>
            <a:pPr lvl="1"/>
            <a:r>
              <a:rPr lang="en-US" dirty="0" smtClean="0"/>
              <a:t>Can </a:t>
            </a:r>
            <a:r>
              <a:rPr lang="en-US" dirty="0"/>
              <a:t>react to the traffic it is </a:t>
            </a:r>
            <a:r>
              <a:rPr lang="en-US" dirty="0" smtClean="0"/>
              <a:t>analyzing</a:t>
            </a:r>
            <a:endParaRPr lang="en-US" dirty="0"/>
          </a:p>
        </p:txBody>
      </p:sp>
    </p:spTree>
    <p:extLst>
      <p:ext uri="{BB962C8B-B14F-4D97-AF65-F5344CB8AC3E}">
        <p14:creationId xmlns:p14="http://schemas.microsoft.com/office/powerpoint/2010/main" val="1690529839"/>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NIDS Tools</a:t>
            </a:r>
          </a:p>
        </p:txBody>
      </p:sp>
      <p:sp>
        <p:nvSpPr>
          <p:cNvPr id="5" name="Content Placeholder 4"/>
          <p:cNvSpPr>
            <a:spLocks noGrp="1"/>
          </p:cNvSpPr>
          <p:nvPr>
            <p:ph idx="1"/>
          </p:nvPr>
        </p:nvSpPr>
        <p:spPr/>
        <p:txBody>
          <a:bodyPr/>
          <a:lstStyle/>
          <a:p>
            <a:r>
              <a:rPr lang="en-US" b="1" dirty="0"/>
              <a:t>Snort</a:t>
            </a:r>
            <a:r>
              <a:rPr lang="en-US" dirty="0"/>
              <a:t> has been the de facto </a:t>
            </a:r>
            <a:r>
              <a:rPr lang="en-US" dirty="0" smtClean="0"/>
              <a:t>standard IDS </a:t>
            </a:r>
            <a:r>
              <a:rPr lang="en-US" dirty="0"/>
              <a:t>engine since its creation in 1998</a:t>
            </a:r>
            <a:r>
              <a:rPr lang="en-US" dirty="0" smtClean="0"/>
              <a:t>.</a:t>
            </a:r>
          </a:p>
          <a:p>
            <a:pPr lvl="1"/>
            <a:r>
              <a:rPr lang="en-US" dirty="0" smtClean="0"/>
              <a:t>It </a:t>
            </a:r>
            <a:r>
              <a:rPr lang="en-US" dirty="0"/>
              <a:t>has a large user base and set </a:t>
            </a:r>
            <a:r>
              <a:rPr lang="en-US" dirty="0" smtClean="0"/>
              <a:t>the standard </a:t>
            </a:r>
            <a:r>
              <a:rPr lang="en-US" dirty="0"/>
              <a:t>for many IDS element, including rule sets and formats</a:t>
            </a:r>
            <a:r>
              <a:rPr lang="en-US" dirty="0" smtClean="0"/>
              <a:t>.</a:t>
            </a:r>
          </a:p>
          <a:p>
            <a:r>
              <a:rPr lang="en-US" b="1" dirty="0" smtClean="0"/>
              <a:t>Suricata</a:t>
            </a:r>
            <a:r>
              <a:rPr lang="en-US" dirty="0" smtClean="0"/>
              <a:t> </a:t>
            </a:r>
            <a:r>
              <a:rPr lang="en-US" dirty="0"/>
              <a:t>is an </a:t>
            </a:r>
            <a:r>
              <a:rPr lang="en-US" dirty="0" smtClean="0"/>
              <a:t>open source </a:t>
            </a:r>
            <a:r>
              <a:rPr lang="en-US" dirty="0"/>
              <a:t>IDS, begun with grant money from the U.S. government and maintained by the Open Source Security Foundation (OSIF</a:t>
            </a:r>
            <a:r>
              <a:rPr lang="en-US" dirty="0" smtClean="0"/>
              <a:t>).</a:t>
            </a:r>
          </a:p>
          <a:p>
            <a:pPr lvl="1"/>
            <a:r>
              <a:rPr lang="en-US" dirty="0"/>
              <a:t>Has one advantage over </a:t>
            </a:r>
            <a:r>
              <a:rPr lang="en-US" dirty="0" smtClean="0"/>
              <a:t>Snort</a:t>
            </a:r>
            <a:r>
              <a:rPr lang="en-US" dirty="0"/>
              <a:t> – </a:t>
            </a:r>
            <a:r>
              <a:rPr lang="en-US" dirty="0" smtClean="0"/>
              <a:t>supports multithreading.</a:t>
            </a:r>
          </a:p>
          <a:p>
            <a:r>
              <a:rPr lang="en-US" dirty="0" smtClean="0"/>
              <a:t>Both </a:t>
            </a:r>
            <a:r>
              <a:rPr lang="en-US" dirty="0"/>
              <a:t>systems are highly flexible and scalable, operating on both Windows and Linux </a:t>
            </a:r>
            <a:r>
              <a:rPr lang="en-US" dirty="0" smtClean="0"/>
              <a:t>platforms</a:t>
            </a:r>
            <a:r>
              <a:rPr lang="en-US" dirty="0"/>
              <a:t>.</a:t>
            </a:r>
          </a:p>
        </p:txBody>
      </p:sp>
    </p:spTree>
    <p:extLst>
      <p:ext uri="{BB962C8B-B14F-4D97-AF65-F5344CB8AC3E}">
        <p14:creationId xmlns:p14="http://schemas.microsoft.com/office/powerpoint/2010/main" val="4008252883"/>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IDSs</a:t>
            </a:r>
            <a:endParaRPr lang="en-US" dirty="0"/>
          </a:p>
        </p:txBody>
      </p:sp>
      <p:sp>
        <p:nvSpPr>
          <p:cNvPr id="5" name="Content Placeholder 4"/>
          <p:cNvSpPr>
            <a:spLocks noGrp="1"/>
          </p:cNvSpPr>
          <p:nvPr>
            <p:ph idx="1"/>
          </p:nvPr>
        </p:nvSpPr>
        <p:spPr/>
        <p:txBody>
          <a:bodyPr/>
          <a:lstStyle/>
          <a:p>
            <a:r>
              <a:rPr lang="en-US" dirty="0"/>
              <a:t>H</a:t>
            </a:r>
            <a:r>
              <a:rPr lang="en-US" dirty="0" smtClean="0"/>
              <a:t>ost-based </a:t>
            </a:r>
            <a:r>
              <a:rPr lang="en-US" dirty="0"/>
              <a:t>IDS (HIDS</a:t>
            </a:r>
            <a:r>
              <a:rPr lang="en-US" dirty="0" smtClean="0"/>
              <a:t>)</a:t>
            </a:r>
          </a:p>
          <a:p>
            <a:pPr lvl="1"/>
            <a:r>
              <a:rPr lang="en-US" dirty="0" smtClean="0"/>
              <a:t>Examines </a:t>
            </a:r>
            <a:r>
              <a:rPr lang="en-US" dirty="0"/>
              <a:t>log files, </a:t>
            </a:r>
            <a:r>
              <a:rPr lang="en-US" dirty="0" smtClean="0"/>
              <a:t>audit trails</a:t>
            </a:r>
            <a:r>
              <a:rPr lang="en-US" dirty="0"/>
              <a:t>, and network traffic coming into or leaving a specific </a:t>
            </a:r>
            <a:r>
              <a:rPr lang="en-US" dirty="0" smtClean="0"/>
              <a:t>host</a:t>
            </a:r>
          </a:p>
          <a:p>
            <a:pPr lvl="1"/>
            <a:r>
              <a:rPr lang="en-US" dirty="0" smtClean="0"/>
              <a:t>Operate </a:t>
            </a:r>
            <a:r>
              <a:rPr lang="en-US" dirty="0"/>
              <a:t>in real time, looking for activity as it occurs, or in batch mode, looking for activity on a periodic </a:t>
            </a:r>
            <a:r>
              <a:rPr lang="en-US" dirty="0" smtClean="0"/>
              <a:t>basis</a:t>
            </a:r>
          </a:p>
          <a:p>
            <a:pPr lvl="1"/>
            <a:r>
              <a:rPr lang="en-US" dirty="0" smtClean="0"/>
              <a:t>Typically self-contained</a:t>
            </a:r>
          </a:p>
          <a:p>
            <a:pPr lvl="1"/>
            <a:r>
              <a:rPr lang="en-US" dirty="0"/>
              <a:t>T</a:t>
            </a:r>
            <a:r>
              <a:rPr lang="en-US" dirty="0" smtClean="0"/>
              <a:t>ake </a:t>
            </a:r>
            <a:r>
              <a:rPr lang="en-US" dirty="0"/>
              <a:t>local system resources to </a:t>
            </a:r>
            <a:r>
              <a:rPr lang="en-US" dirty="0" smtClean="0"/>
              <a:t>operate</a:t>
            </a:r>
          </a:p>
          <a:p>
            <a:pPr lvl="1"/>
            <a:r>
              <a:rPr lang="en-US" dirty="0"/>
              <a:t>F</a:t>
            </a:r>
            <a:r>
              <a:rPr lang="en-US" dirty="0" smtClean="0"/>
              <a:t>ocus </a:t>
            </a:r>
            <a:r>
              <a:rPr lang="en-US" dirty="0"/>
              <a:t>on the log files or audit trails generated by the </a:t>
            </a:r>
            <a:r>
              <a:rPr lang="en-US" dirty="0" smtClean="0"/>
              <a:t>local operating system</a:t>
            </a:r>
          </a:p>
          <a:p>
            <a:pPr lvl="1"/>
            <a:r>
              <a:rPr lang="en-US" dirty="0"/>
              <a:t>Some </a:t>
            </a:r>
            <a:r>
              <a:rPr lang="en-US" dirty="0" smtClean="0"/>
              <a:t>cover </a:t>
            </a:r>
            <a:r>
              <a:rPr lang="en-US" dirty="0"/>
              <a:t>specific </a:t>
            </a:r>
            <a:r>
              <a:rPr lang="en-US" dirty="0" smtClean="0"/>
              <a:t>applications (FTP </a:t>
            </a:r>
            <a:r>
              <a:rPr lang="en-US" dirty="0"/>
              <a:t>or web </a:t>
            </a:r>
            <a:r>
              <a:rPr lang="en-US" dirty="0" smtClean="0"/>
              <a:t>services)</a:t>
            </a:r>
          </a:p>
        </p:txBody>
      </p:sp>
    </p:spTree>
    <p:extLst>
      <p:ext uri="{BB962C8B-B14F-4D97-AF65-F5344CB8AC3E}">
        <p14:creationId xmlns:p14="http://schemas.microsoft.com/office/powerpoint/2010/main" val="255345872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IDSs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a:t>Within the log files, the HIDS is looking for certain activities that typify hostile actions or </a:t>
            </a:r>
            <a:r>
              <a:rPr lang="en-US" dirty="0" smtClean="0"/>
              <a:t>misuse:</a:t>
            </a:r>
            <a:endParaRPr lang="en-US" dirty="0"/>
          </a:p>
          <a:p>
            <a:pPr lvl="1"/>
            <a:r>
              <a:rPr lang="en-US" dirty="0"/>
              <a:t>Logins at odd hours</a:t>
            </a:r>
          </a:p>
          <a:p>
            <a:pPr lvl="1"/>
            <a:r>
              <a:rPr lang="en-US" dirty="0"/>
              <a:t>Login authentication failures</a:t>
            </a:r>
          </a:p>
          <a:p>
            <a:pPr lvl="1"/>
            <a:r>
              <a:rPr lang="en-US" dirty="0"/>
              <a:t>Additions of new user accounts</a:t>
            </a:r>
          </a:p>
          <a:p>
            <a:pPr lvl="1"/>
            <a:r>
              <a:rPr lang="en-US" dirty="0"/>
              <a:t>Modification or access of critical system files</a:t>
            </a:r>
          </a:p>
          <a:p>
            <a:pPr lvl="1"/>
            <a:r>
              <a:rPr lang="en-US" dirty="0"/>
              <a:t>Modification or removal of binary files (executables)</a:t>
            </a:r>
          </a:p>
          <a:p>
            <a:pPr lvl="1"/>
            <a:r>
              <a:rPr lang="en-US" dirty="0"/>
              <a:t>Starting or stopping processes</a:t>
            </a:r>
          </a:p>
          <a:p>
            <a:pPr lvl="1"/>
            <a:r>
              <a:rPr lang="en-US" dirty="0"/>
              <a:t>Privilege escalation</a:t>
            </a:r>
          </a:p>
          <a:p>
            <a:pPr lvl="1"/>
            <a:r>
              <a:rPr lang="en-US" dirty="0"/>
              <a:t>Use of certain programs</a:t>
            </a:r>
            <a:endParaRPr lang="en-US" dirty="0" smtClean="0"/>
          </a:p>
        </p:txBody>
      </p:sp>
    </p:spTree>
    <p:extLst>
      <p:ext uri="{BB962C8B-B14F-4D97-AF65-F5344CB8AC3E}">
        <p14:creationId xmlns:p14="http://schemas.microsoft.com/office/powerpoint/2010/main" val="2139800865"/>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40788"/>
            <a:ext cx="7924800" cy="457200"/>
          </a:xfrm>
        </p:spPr>
        <p:txBody>
          <a:bodyPr/>
          <a:lstStyle/>
          <a:p>
            <a:r>
              <a:rPr lang="en-US" dirty="0"/>
              <a:t>Figure 13.8 Host-based </a:t>
            </a:r>
            <a:r>
              <a:rPr lang="en-US" dirty="0" smtClean="0"/>
              <a:t>IDS components</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26258" y="1524000"/>
            <a:ext cx="3491484" cy="3891823"/>
          </a:xfrm>
          <a:prstGeom prst="rect">
            <a:avLst/>
          </a:prstGeom>
        </p:spPr>
      </p:pic>
    </p:spTree>
    <p:extLst>
      <p:ext uri="{BB962C8B-B14F-4D97-AF65-F5344CB8AC3E}">
        <p14:creationId xmlns:p14="http://schemas.microsoft.com/office/powerpoint/2010/main" val="3721449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Host-Based IDSs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smtClean="0"/>
              <a:t>HIDS components</a:t>
            </a:r>
          </a:p>
          <a:p>
            <a:pPr lvl="1"/>
            <a:r>
              <a:rPr lang="en-US" dirty="0" smtClean="0"/>
              <a:t>Traffic collector</a:t>
            </a:r>
            <a:r>
              <a:rPr lang="en-US" dirty="0"/>
              <a:t> – </a:t>
            </a:r>
            <a:r>
              <a:rPr lang="en-US" dirty="0" smtClean="0"/>
              <a:t>pulls </a:t>
            </a:r>
            <a:r>
              <a:rPr lang="en-US" dirty="0"/>
              <a:t>in the information </a:t>
            </a:r>
            <a:r>
              <a:rPr lang="en-US" dirty="0" smtClean="0"/>
              <a:t>the other </a:t>
            </a:r>
            <a:r>
              <a:rPr lang="en-US" dirty="0"/>
              <a:t>components, such as the analysis </a:t>
            </a:r>
            <a:r>
              <a:rPr lang="en-US" dirty="0" smtClean="0"/>
              <a:t>engine</a:t>
            </a:r>
          </a:p>
          <a:p>
            <a:pPr lvl="1"/>
            <a:r>
              <a:rPr lang="en-US" dirty="0">
                <a:ea typeface="ヒラギノ角ゴ Pro W3" pitchFamily="-111" charset="-128"/>
                <a:cs typeface="ヒラギノ角ゴ Pro W3" pitchFamily="-111" charset="-128"/>
              </a:rPr>
              <a:t>A</a:t>
            </a:r>
            <a:r>
              <a:rPr lang="en-US" dirty="0" smtClean="0">
                <a:ea typeface="ヒラギノ角ゴ Pro W3" pitchFamily="-111" charset="-128"/>
                <a:cs typeface="ヒラギノ角ゴ Pro W3" pitchFamily="-111" charset="-128"/>
              </a:rPr>
              <a:t>nalysis engine mechanism</a:t>
            </a:r>
            <a:r>
              <a:rPr lang="en-US" dirty="0"/>
              <a:t> – </a:t>
            </a:r>
            <a:r>
              <a:rPr lang="en-US" dirty="0" smtClean="0">
                <a:ea typeface="ヒラギノ角ゴ Pro W3" pitchFamily="-111" charset="-128"/>
                <a:cs typeface="ヒラギノ角ゴ Pro W3" pitchFamily="-111" charset="-128"/>
              </a:rPr>
              <a:t>looks </a:t>
            </a:r>
            <a:r>
              <a:rPr lang="en-US" dirty="0">
                <a:ea typeface="ヒラギノ角ゴ Pro W3" pitchFamily="-111" charset="-128"/>
                <a:cs typeface="ヒラギノ角ゴ Pro W3" pitchFamily="-111" charset="-128"/>
              </a:rPr>
              <a:t>at the information provided by the traffic collector and tries to match it against known patterns of activity stored in the signature </a:t>
            </a:r>
            <a:r>
              <a:rPr lang="en-US" dirty="0" smtClean="0">
                <a:ea typeface="ヒラギノ角ゴ Pro W3" pitchFamily="-111" charset="-128"/>
                <a:cs typeface="ヒラギノ角ゴ Pro W3" pitchFamily="-111" charset="-128"/>
              </a:rPr>
              <a:t>database</a:t>
            </a:r>
          </a:p>
          <a:p>
            <a:pPr lvl="1"/>
            <a:r>
              <a:rPr lang="en-US" dirty="0" smtClean="0"/>
              <a:t>Signature database</a:t>
            </a:r>
            <a:r>
              <a:rPr lang="en-US" dirty="0"/>
              <a:t> – </a:t>
            </a:r>
            <a:r>
              <a:rPr lang="en-US" dirty="0" smtClean="0"/>
              <a:t>a </a:t>
            </a:r>
            <a:r>
              <a:rPr lang="en-US" dirty="0"/>
              <a:t>collection of predefined activity patterns </a:t>
            </a:r>
            <a:r>
              <a:rPr lang="en-US" dirty="0" smtClean="0"/>
              <a:t>that have </a:t>
            </a:r>
            <a:r>
              <a:rPr lang="en-US" dirty="0"/>
              <a:t>already been identified and </a:t>
            </a:r>
            <a:r>
              <a:rPr lang="en-US" dirty="0" smtClean="0"/>
              <a:t>categorized</a:t>
            </a:r>
          </a:p>
          <a:p>
            <a:pPr lvl="1"/>
            <a:r>
              <a:rPr lang="en-US" dirty="0" smtClean="0"/>
              <a:t>User interface</a:t>
            </a:r>
            <a:r>
              <a:rPr lang="en-US" dirty="0"/>
              <a:t> – </a:t>
            </a:r>
            <a:r>
              <a:rPr lang="en-US" dirty="0" smtClean="0"/>
              <a:t>part </a:t>
            </a:r>
            <a:r>
              <a:rPr lang="en-US" dirty="0"/>
              <a:t>that humans interact </a:t>
            </a:r>
            <a:r>
              <a:rPr lang="en-US" dirty="0" smtClean="0"/>
              <a:t>with</a:t>
            </a:r>
          </a:p>
        </p:txBody>
      </p:sp>
    </p:spTree>
    <p:extLst>
      <p:ext uri="{BB962C8B-B14F-4D97-AF65-F5344CB8AC3E}">
        <p14:creationId xmlns:p14="http://schemas.microsoft.com/office/powerpoint/2010/main" val="362588040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HIDSs</a:t>
            </a:r>
            <a:endParaRPr lang="en-US" dirty="0"/>
          </a:p>
        </p:txBody>
      </p:sp>
      <p:sp>
        <p:nvSpPr>
          <p:cNvPr id="41986" name="Content Placeholder 4"/>
          <p:cNvSpPr>
            <a:spLocks noGrp="1"/>
          </p:cNvSpPr>
          <p:nvPr>
            <p:ph idx="1"/>
          </p:nvPr>
        </p:nvSpPr>
        <p:spPr/>
        <p:txBody>
          <a:bodyPr/>
          <a:lstStyle/>
          <a:p>
            <a:r>
              <a:rPr lang="en-US" dirty="0" smtClean="0"/>
              <a:t>Very </a:t>
            </a:r>
            <a:r>
              <a:rPr lang="en-US" dirty="0"/>
              <a:t>operating system–specific </a:t>
            </a:r>
            <a:r>
              <a:rPr lang="en-US" dirty="0" smtClean="0"/>
              <a:t>with more detailed signatures</a:t>
            </a:r>
            <a:endParaRPr lang="en-US" i="1" dirty="0" smtClean="0"/>
          </a:p>
          <a:p>
            <a:r>
              <a:rPr lang="en-US" dirty="0" smtClean="0"/>
              <a:t>Reduce </a:t>
            </a:r>
            <a:r>
              <a:rPr lang="en-US" dirty="0"/>
              <a:t>false-positive </a:t>
            </a:r>
            <a:r>
              <a:rPr lang="en-US" dirty="0" smtClean="0"/>
              <a:t>rates</a:t>
            </a:r>
          </a:p>
          <a:p>
            <a:r>
              <a:rPr lang="en-US" dirty="0" smtClean="0"/>
              <a:t>Examine </a:t>
            </a:r>
            <a:r>
              <a:rPr lang="en-US" dirty="0"/>
              <a:t>data after it has been </a:t>
            </a:r>
            <a:r>
              <a:rPr lang="en-US" dirty="0" smtClean="0"/>
              <a:t>decrypted</a:t>
            </a:r>
            <a:endParaRPr lang="en-US" dirty="0"/>
          </a:p>
          <a:p>
            <a:r>
              <a:rPr lang="en-US" dirty="0" smtClean="0"/>
              <a:t>Very </a:t>
            </a:r>
            <a:r>
              <a:rPr lang="en-US" dirty="0"/>
              <a:t>application </a:t>
            </a:r>
            <a:r>
              <a:rPr lang="en-US" dirty="0" smtClean="0"/>
              <a:t>specific</a:t>
            </a:r>
          </a:p>
          <a:p>
            <a:r>
              <a:rPr lang="en-US" dirty="0" smtClean="0"/>
              <a:t>Determine </a:t>
            </a:r>
            <a:r>
              <a:rPr lang="en-US" dirty="0"/>
              <a:t>whether or not an alarm may impact that </a:t>
            </a:r>
            <a:r>
              <a:rPr lang="en-US" dirty="0" smtClean="0"/>
              <a:t>specific system</a:t>
            </a:r>
            <a:endParaRPr lang="en-US" altLang="en-US" dirty="0" smtClean="0"/>
          </a:p>
        </p:txBody>
      </p:sp>
    </p:spTree>
    <p:extLst>
      <p:ext uri="{BB962C8B-B14F-4D97-AF65-F5344CB8AC3E}">
        <p14:creationId xmlns:p14="http://schemas.microsoft.com/office/powerpoint/2010/main" val="31928513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of HIDSs</a:t>
            </a:r>
            <a:endParaRPr lang="en-US" dirty="0"/>
          </a:p>
        </p:txBody>
      </p:sp>
      <p:sp>
        <p:nvSpPr>
          <p:cNvPr id="43010" name="Content Placeholder 4"/>
          <p:cNvSpPr>
            <a:spLocks noGrp="1"/>
          </p:cNvSpPr>
          <p:nvPr>
            <p:ph idx="1"/>
          </p:nvPr>
        </p:nvSpPr>
        <p:spPr>
          <a:xfrm>
            <a:off x="457200" y="1981200"/>
            <a:ext cx="8229600" cy="4495800"/>
          </a:xfrm>
        </p:spPr>
        <p:txBody>
          <a:bodyPr/>
          <a:lstStyle/>
          <a:p>
            <a:r>
              <a:rPr lang="en-US" altLang="en-US" dirty="0" smtClean="0"/>
              <a:t>Must </a:t>
            </a:r>
            <a:r>
              <a:rPr lang="en-US" altLang="en-US" dirty="0"/>
              <a:t>have a process on every system you want to </a:t>
            </a:r>
            <a:r>
              <a:rPr lang="en-US" altLang="en-US" dirty="0" smtClean="0"/>
              <a:t>watch</a:t>
            </a:r>
          </a:p>
          <a:p>
            <a:r>
              <a:rPr lang="en-US" dirty="0" smtClean="0">
                <a:ea typeface="ヒラギノ角ゴ Pro W3" pitchFamily="-111" charset="-128"/>
                <a:cs typeface="ヒラギノ角ゴ Pro W3" pitchFamily="-111" charset="-128"/>
              </a:rPr>
              <a:t>High </a:t>
            </a:r>
            <a:r>
              <a:rPr lang="en-US" dirty="0">
                <a:ea typeface="ヒラギノ角ゴ Pro W3" pitchFamily="-111" charset="-128"/>
                <a:cs typeface="ヒラギノ角ゴ Pro W3" pitchFamily="-111" charset="-128"/>
              </a:rPr>
              <a:t>cost of ownership and </a:t>
            </a:r>
            <a:r>
              <a:rPr lang="en-US" dirty="0" smtClean="0">
                <a:ea typeface="ヒラギノ角ゴ Pro W3" pitchFamily="-111" charset="-128"/>
                <a:cs typeface="ヒラギノ角ゴ Pro W3" pitchFamily="-111" charset="-128"/>
              </a:rPr>
              <a:t>maintenance</a:t>
            </a:r>
          </a:p>
          <a:p>
            <a:r>
              <a:rPr lang="en-US" dirty="0" smtClean="0"/>
              <a:t>Uses local </a:t>
            </a:r>
            <a:r>
              <a:rPr lang="en-US" dirty="0"/>
              <a:t>system </a:t>
            </a:r>
            <a:r>
              <a:rPr lang="en-US" dirty="0" smtClean="0"/>
              <a:t>resources</a:t>
            </a:r>
          </a:p>
          <a:p>
            <a:r>
              <a:rPr lang="en-US" dirty="0" smtClean="0">
                <a:ea typeface="ヒラギノ角ゴ Pro W3" pitchFamily="-111" charset="-128"/>
                <a:cs typeface="ヒラギノ角ゴ Pro W3" pitchFamily="-111" charset="-128"/>
              </a:rPr>
              <a:t>Very </a:t>
            </a:r>
            <a:r>
              <a:rPr lang="en-US" dirty="0">
                <a:ea typeface="ヒラギノ角ゴ Pro W3" pitchFamily="-111" charset="-128"/>
                <a:cs typeface="ヒラギノ角ゴ Pro W3" pitchFamily="-111" charset="-128"/>
              </a:rPr>
              <a:t>focused view and cannot relate to activity around </a:t>
            </a:r>
            <a:r>
              <a:rPr lang="en-US" dirty="0" smtClean="0">
                <a:ea typeface="ヒラギノ角ゴ Pro W3" pitchFamily="-111" charset="-128"/>
                <a:cs typeface="ヒラギノ角ゴ Pro W3" pitchFamily="-111" charset="-128"/>
              </a:rPr>
              <a:t>it</a:t>
            </a:r>
          </a:p>
          <a:p>
            <a:r>
              <a:rPr lang="en-US" dirty="0" smtClean="0">
                <a:ea typeface="ヒラギノ角ゴ Pro W3" pitchFamily="-111" charset="-128"/>
                <a:cs typeface="ヒラギノ角ゴ Pro W3" pitchFamily="-111" charset="-128"/>
              </a:rPr>
              <a:t>If logging </a:t>
            </a:r>
            <a:r>
              <a:rPr lang="en-US" dirty="0">
                <a:ea typeface="ヒラギノ角ゴ Pro W3" pitchFamily="-111" charset="-128"/>
                <a:cs typeface="ヒラギノ角ゴ Pro W3" pitchFamily="-111" charset="-128"/>
              </a:rPr>
              <a:t>only locally, could </a:t>
            </a:r>
            <a:r>
              <a:rPr lang="en-US" dirty="0" smtClean="0">
                <a:ea typeface="ヒラギノ角ゴ Pro W3" pitchFamily="-111" charset="-128"/>
                <a:cs typeface="ヒラギノ角ゴ Pro W3" pitchFamily="-111" charset="-128"/>
              </a:rPr>
              <a:t>be compromised </a:t>
            </a:r>
            <a:r>
              <a:rPr lang="en-US" dirty="0">
                <a:ea typeface="ヒラギノ角ゴ Pro W3" pitchFamily="-111" charset="-128"/>
                <a:cs typeface="ヒラギノ角ゴ Pro W3" pitchFamily="-111" charset="-128"/>
              </a:rPr>
              <a:t>or </a:t>
            </a:r>
            <a:r>
              <a:rPr lang="en-US" dirty="0" smtClean="0">
                <a:ea typeface="ヒラギノ角ゴ Pro W3" pitchFamily="-111" charset="-128"/>
                <a:cs typeface="ヒラギノ角ゴ Pro W3" pitchFamily="-111" charset="-128"/>
              </a:rPr>
              <a:t>disabled</a:t>
            </a:r>
            <a:endParaRPr lang="en-US" altLang="en-US" dirty="0" smtClean="0"/>
          </a:p>
        </p:txBody>
      </p:sp>
    </p:spTree>
    <p:extLst>
      <p:ext uri="{BB962C8B-B14F-4D97-AF65-F5344CB8AC3E}">
        <p14:creationId xmlns:p14="http://schemas.microsoft.com/office/powerpoint/2010/main" val="5322304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a:t>
            </a:r>
          </a:p>
        </p:txBody>
      </p:sp>
      <p:sp>
        <p:nvSpPr>
          <p:cNvPr id="3" name="Content Placeholder 2"/>
          <p:cNvSpPr>
            <a:spLocks noGrp="1"/>
          </p:cNvSpPr>
          <p:nvPr>
            <p:ph idx="1"/>
          </p:nvPr>
        </p:nvSpPr>
        <p:spPr>
          <a:xfrm>
            <a:off x="457200" y="1981200"/>
            <a:ext cx="8229600" cy="4876800"/>
          </a:xfrm>
        </p:spPr>
        <p:txBody>
          <a:bodyPr/>
          <a:lstStyle/>
          <a:p>
            <a:r>
              <a:rPr lang="en-US" dirty="0"/>
              <a:t>Under privilege management, a </a:t>
            </a:r>
            <a:r>
              <a:rPr lang="en-US" b="1" dirty="0"/>
              <a:t>group</a:t>
            </a:r>
            <a:r>
              <a:rPr lang="en-US" dirty="0"/>
              <a:t> is a collection </a:t>
            </a:r>
            <a:r>
              <a:rPr lang="en-US" dirty="0" smtClean="0"/>
              <a:t>of users </a:t>
            </a:r>
            <a:r>
              <a:rPr lang="en-US" dirty="0"/>
              <a:t>with some common criteria, such as a need for </a:t>
            </a:r>
            <a:r>
              <a:rPr lang="en-US" dirty="0" smtClean="0"/>
              <a:t>access to </a:t>
            </a:r>
            <a:r>
              <a:rPr lang="en-US" dirty="0"/>
              <a:t>a particular dataset or group of applications</a:t>
            </a:r>
            <a:r>
              <a:rPr lang="en-US" dirty="0" smtClean="0"/>
              <a:t>.</a:t>
            </a:r>
          </a:p>
          <a:p>
            <a:pPr lvl="1"/>
            <a:r>
              <a:rPr lang="en-US" dirty="0"/>
              <a:t> </a:t>
            </a:r>
            <a:r>
              <a:rPr lang="en-US" dirty="0" smtClean="0"/>
              <a:t>A </a:t>
            </a:r>
            <a:r>
              <a:rPr lang="en-US" dirty="0"/>
              <a:t>new </a:t>
            </a:r>
            <a:r>
              <a:rPr lang="en-US" dirty="0" smtClean="0"/>
              <a:t>user added </a:t>
            </a:r>
            <a:r>
              <a:rPr lang="en-US" dirty="0"/>
              <a:t>to a group will automatically allow that user to access that </a:t>
            </a:r>
            <a:r>
              <a:rPr lang="en-US" dirty="0" smtClean="0"/>
              <a:t>resource “</a:t>
            </a:r>
            <a:r>
              <a:rPr lang="en-US" dirty="0"/>
              <a:t>inherits” the permissions of the group as soon as she is placed in </a:t>
            </a:r>
            <a:r>
              <a:rPr lang="en-US" dirty="0" smtClean="0"/>
              <a:t>that group.</a:t>
            </a:r>
          </a:p>
          <a:p>
            <a:r>
              <a:rPr lang="en-US" dirty="0"/>
              <a:t>Some operating </a:t>
            </a:r>
            <a:r>
              <a:rPr lang="en-US" dirty="0" smtClean="0"/>
              <a:t>systems </a:t>
            </a:r>
            <a:r>
              <a:rPr lang="en-US" dirty="0"/>
              <a:t>have built-in </a:t>
            </a:r>
            <a:r>
              <a:rPr lang="en-US" dirty="0" smtClean="0"/>
              <a:t>groups.</a:t>
            </a:r>
          </a:p>
          <a:p>
            <a:pPr lvl="1"/>
            <a:r>
              <a:rPr lang="en-US" dirty="0"/>
              <a:t>Makes the tasks of assigning and managing permissions </a:t>
            </a:r>
            <a:r>
              <a:rPr lang="en-US" dirty="0" smtClean="0"/>
              <a:t>easier.</a:t>
            </a:r>
            <a:endParaRPr lang="en-US" dirty="0"/>
          </a:p>
        </p:txBody>
      </p:sp>
    </p:spTree>
    <p:extLst>
      <p:ext uri="{BB962C8B-B14F-4D97-AF65-F5344CB8AC3E}">
        <p14:creationId xmlns:p14="http://schemas.microsoft.com/office/powerpoint/2010/main" val="351856948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vs. Passive HIDSs</a:t>
            </a:r>
            <a:endParaRPr lang="en-US" dirty="0"/>
          </a:p>
        </p:txBody>
      </p:sp>
      <p:sp>
        <p:nvSpPr>
          <p:cNvPr id="44034" name="Content Placeholder 4"/>
          <p:cNvSpPr>
            <a:spLocks noGrp="1"/>
          </p:cNvSpPr>
          <p:nvPr>
            <p:ph idx="1"/>
          </p:nvPr>
        </p:nvSpPr>
        <p:spPr/>
        <p:txBody>
          <a:bodyPr/>
          <a:lstStyle/>
          <a:p>
            <a:r>
              <a:rPr lang="en-US" altLang="en-US" dirty="0" smtClean="0"/>
              <a:t>Passive HIDS</a:t>
            </a:r>
          </a:p>
          <a:p>
            <a:pPr lvl="1"/>
            <a:r>
              <a:rPr lang="en-US" altLang="en-US" dirty="0" smtClean="0"/>
              <a:t>Simply </a:t>
            </a:r>
            <a:r>
              <a:rPr lang="en-US" altLang="en-US" dirty="0"/>
              <a:t>watches the activity, analyzes it, and generates </a:t>
            </a:r>
            <a:r>
              <a:rPr lang="en-US" altLang="en-US" dirty="0" smtClean="0"/>
              <a:t>alarms</a:t>
            </a:r>
          </a:p>
          <a:p>
            <a:pPr lvl="1"/>
            <a:r>
              <a:rPr lang="en-US" dirty="0" smtClean="0"/>
              <a:t>Does </a:t>
            </a:r>
            <a:r>
              <a:rPr lang="en-US" dirty="0"/>
              <a:t>not interact with the activity itself in any </a:t>
            </a:r>
            <a:r>
              <a:rPr lang="en-US" dirty="0" smtClean="0"/>
              <a:t>way</a:t>
            </a:r>
          </a:p>
          <a:p>
            <a:pPr lvl="1"/>
            <a:r>
              <a:rPr lang="en-US" dirty="0" smtClean="0"/>
              <a:t>Does </a:t>
            </a:r>
            <a:r>
              <a:rPr lang="en-US" dirty="0"/>
              <a:t>not modify </a:t>
            </a:r>
            <a:r>
              <a:rPr lang="en-US" dirty="0" smtClean="0"/>
              <a:t>the defensive </a:t>
            </a:r>
            <a:r>
              <a:rPr lang="en-US" dirty="0"/>
              <a:t>posture of the system to react to the traffic</a:t>
            </a:r>
            <a:endParaRPr lang="en-US" altLang="en-US" dirty="0" smtClean="0"/>
          </a:p>
          <a:p>
            <a:r>
              <a:rPr lang="en-US" altLang="en-US" dirty="0" smtClean="0"/>
              <a:t>Active HIDS</a:t>
            </a:r>
          </a:p>
          <a:p>
            <a:pPr lvl="1"/>
            <a:r>
              <a:rPr lang="en-US" altLang="en-US" dirty="0" smtClean="0"/>
              <a:t>Contain </a:t>
            </a:r>
            <a:r>
              <a:rPr lang="en-US" altLang="en-US" dirty="0"/>
              <a:t>all </a:t>
            </a:r>
            <a:r>
              <a:rPr lang="en-US" altLang="en-US" dirty="0" smtClean="0"/>
              <a:t>components </a:t>
            </a:r>
            <a:r>
              <a:rPr lang="en-US" altLang="en-US" dirty="0"/>
              <a:t>and capabilities of the passive </a:t>
            </a:r>
            <a:r>
              <a:rPr lang="en-US" altLang="en-US" dirty="0" smtClean="0"/>
              <a:t>IDs</a:t>
            </a:r>
          </a:p>
          <a:p>
            <a:pPr lvl="1"/>
            <a:r>
              <a:rPr lang="en-US" altLang="en-US" dirty="0" smtClean="0"/>
              <a:t>Can </a:t>
            </a:r>
            <a:r>
              <a:rPr lang="en-US" altLang="en-US" dirty="0"/>
              <a:t>react to the activity it is analyzing</a:t>
            </a:r>
            <a:endParaRPr lang="en-US" altLang="en-US" dirty="0" smtClean="0"/>
          </a:p>
        </p:txBody>
      </p:sp>
    </p:spTree>
    <p:extLst>
      <p:ext uri="{BB962C8B-B14F-4D97-AF65-F5344CB8AC3E}">
        <p14:creationId xmlns:p14="http://schemas.microsoft.com/office/powerpoint/2010/main" val="227085640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Resurgence and Advancement of HIDSs</a:t>
            </a:r>
          </a:p>
        </p:txBody>
      </p:sp>
      <p:sp>
        <p:nvSpPr>
          <p:cNvPr id="5" name="Content Placeholder 4"/>
          <p:cNvSpPr>
            <a:spLocks noGrp="1"/>
          </p:cNvSpPr>
          <p:nvPr>
            <p:ph idx="1"/>
          </p:nvPr>
        </p:nvSpPr>
        <p:spPr/>
        <p:txBody>
          <a:bodyPr/>
          <a:lstStyle/>
          <a:p>
            <a:r>
              <a:rPr lang="en-US" dirty="0"/>
              <a:t>The past few years have seen a strong resurgence in the use of HIDSs</a:t>
            </a:r>
            <a:r>
              <a:rPr lang="en-US" dirty="0" smtClean="0"/>
              <a:t>.</a:t>
            </a:r>
          </a:p>
          <a:p>
            <a:r>
              <a:rPr lang="en-US" dirty="0" smtClean="0"/>
              <a:t>The </a:t>
            </a:r>
            <a:r>
              <a:rPr lang="en-US" dirty="0"/>
              <a:t>latest generation of HIDSs has introduced new capabilities </a:t>
            </a:r>
            <a:r>
              <a:rPr lang="en-US" dirty="0" smtClean="0"/>
              <a:t>designed to </a:t>
            </a:r>
            <a:r>
              <a:rPr lang="en-US" dirty="0"/>
              <a:t>stop attacks by preventing them from ever executing or accessing protected files in the first </a:t>
            </a:r>
            <a:r>
              <a:rPr lang="en-US" dirty="0" smtClean="0"/>
              <a:t>place.</a:t>
            </a:r>
          </a:p>
          <a:p>
            <a:pPr lvl="1"/>
            <a:r>
              <a:rPr lang="en-US" dirty="0" smtClean="0"/>
              <a:t>Does not rely </a:t>
            </a:r>
            <a:r>
              <a:rPr lang="en-US" dirty="0"/>
              <a:t>on a specific </a:t>
            </a:r>
            <a:r>
              <a:rPr lang="en-US" dirty="0" smtClean="0"/>
              <a:t>signature set </a:t>
            </a:r>
            <a:r>
              <a:rPr lang="en-US" dirty="0"/>
              <a:t>that only matches known </a:t>
            </a:r>
            <a:r>
              <a:rPr lang="en-US" dirty="0" smtClean="0"/>
              <a:t>attacks</a:t>
            </a:r>
          </a:p>
        </p:txBody>
      </p:sp>
    </p:spTree>
    <p:extLst>
      <p:ext uri="{BB962C8B-B14F-4D97-AF65-F5344CB8AC3E}">
        <p14:creationId xmlns:p14="http://schemas.microsoft.com/office/powerpoint/2010/main" val="1000060056"/>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Resurgence and Advancement of </a:t>
            </a:r>
            <a:r>
              <a:rPr lang="en-US" dirty="0" smtClean="0"/>
              <a:t>HIDSs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smtClean="0"/>
              <a:t>Modern HIDS is often referred to as host-based intrusion prevention systems (HIPS).</a:t>
            </a:r>
          </a:p>
          <a:p>
            <a:r>
              <a:rPr lang="en-US" dirty="0" smtClean="0"/>
              <a:t>HIPS use the following components to prevent attacks:</a:t>
            </a:r>
          </a:p>
          <a:p>
            <a:pPr lvl="1"/>
            <a:r>
              <a:rPr lang="en-US" dirty="0" smtClean="0"/>
              <a:t>Integrated system firewall</a:t>
            </a:r>
          </a:p>
          <a:p>
            <a:pPr lvl="1"/>
            <a:r>
              <a:rPr lang="en-US" dirty="0" smtClean="0"/>
              <a:t>Behavioral- and signature-based IDS</a:t>
            </a:r>
          </a:p>
          <a:p>
            <a:pPr lvl="1"/>
            <a:r>
              <a:rPr lang="en-US" dirty="0" smtClean="0"/>
              <a:t>Application control</a:t>
            </a:r>
          </a:p>
          <a:p>
            <a:pPr lvl="1"/>
            <a:r>
              <a:rPr lang="en-US" dirty="0" smtClean="0"/>
              <a:t>Enterprise management</a:t>
            </a:r>
          </a:p>
          <a:p>
            <a:pPr lvl="1"/>
            <a:r>
              <a:rPr lang="en-US" dirty="0" smtClean="0"/>
              <a:t>Malware detection and prevention</a:t>
            </a:r>
          </a:p>
        </p:txBody>
      </p:sp>
    </p:spTree>
    <p:extLst>
      <p:ext uri="{BB962C8B-B14F-4D97-AF65-F5344CB8AC3E}">
        <p14:creationId xmlns:p14="http://schemas.microsoft.com/office/powerpoint/2010/main" val="81528977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6 Authentication and Remote Access and Intrusion Detection Systems and Network Security – Part 4</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94805014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Intrusion Prevention Systems</a:t>
            </a:r>
            <a:endParaRPr lang="en-US" dirty="0"/>
          </a:p>
        </p:txBody>
      </p:sp>
      <p:sp>
        <p:nvSpPr>
          <p:cNvPr id="26626" name="Content Placeholder 4"/>
          <p:cNvSpPr>
            <a:spLocks noGrp="1"/>
          </p:cNvSpPr>
          <p:nvPr>
            <p:ph idx="1"/>
          </p:nvPr>
        </p:nvSpPr>
        <p:spPr>
          <a:xfrm>
            <a:off x="457200" y="1981200"/>
            <a:ext cx="8229600" cy="4724400"/>
          </a:xfrm>
        </p:spPr>
        <p:txBody>
          <a:bodyPr/>
          <a:lstStyle/>
          <a:p>
            <a:pPr marL="514350" indent="-457200"/>
            <a:r>
              <a:rPr lang="en-US" dirty="0"/>
              <a:t>An </a:t>
            </a:r>
            <a:r>
              <a:rPr lang="en-US" b="1" dirty="0"/>
              <a:t>intrusion prevention system (IPS) </a:t>
            </a:r>
            <a:r>
              <a:rPr lang="en-US" dirty="0"/>
              <a:t>monitors network traffic for </a:t>
            </a:r>
            <a:r>
              <a:rPr lang="en-US" dirty="0" smtClean="0"/>
              <a:t>malicious or </a:t>
            </a:r>
            <a:r>
              <a:rPr lang="en-US" dirty="0"/>
              <a:t>unwanted behavior and can block, reject, or redirect that traffic in real</a:t>
            </a:r>
            <a:br>
              <a:rPr lang="en-US" dirty="0"/>
            </a:br>
            <a:r>
              <a:rPr lang="en-US" dirty="0"/>
              <a:t>time</a:t>
            </a:r>
            <a:r>
              <a:rPr lang="en-US" dirty="0" smtClean="0"/>
              <a:t>.</a:t>
            </a:r>
          </a:p>
          <a:p>
            <a:pPr marL="914400" lvl="1" indent="-457200"/>
            <a:r>
              <a:rPr lang="en-US" dirty="0"/>
              <a:t>IPSs have an internal signature database to </a:t>
            </a:r>
            <a:r>
              <a:rPr lang="en-US" dirty="0" smtClean="0"/>
              <a:t>compare network </a:t>
            </a:r>
            <a:r>
              <a:rPr lang="en-US" dirty="0"/>
              <a:t>traffic against known “bad” traffic </a:t>
            </a:r>
            <a:r>
              <a:rPr lang="en-US" dirty="0" smtClean="0"/>
              <a:t>patterns.</a:t>
            </a:r>
          </a:p>
          <a:p>
            <a:pPr marL="914400" lvl="1" indent="-457200"/>
            <a:r>
              <a:rPr lang="en-US" dirty="0" smtClean="0"/>
              <a:t>IPSs can perform </a:t>
            </a:r>
            <a:r>
              <a:rPr lang="en-US" dirty="0"/>
              <a:t>content-based </a:t>
            </a:r>
            <a:r>
              <a:rPr lang="en-US" dirty="0" smtClean="0"/>
              <a:t>inspections.</a:t>
            </a:r>
          </a:p>
          <a:p>
            <a:pPr marL="914400" lvl="1" indent="-457200"/>
            <a:r>
              <a:rPr lang="en-US" dirty="0"/>
              <a:t>Some </a:t>
            </a:r>
            <a:r>
              <a:rPr lang="en-US" dirty="0" smtClean="0"/>
              <a:t>IPSs can </a:t>
            </a:r>
            <a:r>
              <a:rPr lang="en-US" dirty="0"/>
              <a:t>perform protocol </a:t>
            </a:r>
            <a:r>
              <a:rPr lang="en-US" dirty="0" smtClean="0"/>
              <a:t>inspection.</a:t>
            </a:r>
          </a:p>
          <a:p>
            <a:pPr marL="914400" lvl="1" indent="-457200"/>
            <a:r>
              <a:rPr lang="en-US" altLang="en-US" dirty="0"/>
              <a:t>IPS can detect and defeat popular evasion </a:t>
            </a:r>
            <a:r>
              <a:rPr lang="en-US" altLang="en-US" dirty="0" smtClean="0"/>
              <a:t>techniques such </a:t>
            </a:r>
            <a:r>
              <a:rPr lang="en-US" altLang="en-US" dirty="0"/>
              <a:t>as encoding </a:t>
            </a:r>
            <a:r>
              <a:rPr lang="en-US" altLang="en-US" dirty="0" smtClean="0"/>
              <a:t>URLs.</a:t>
            </a:r>
          </a:p>
        </p:txBody>
      </p:sp>
    </p:spTree>
    <p:extLst>
      <p:ext uri="{BB962C8B-B14F-4D97-AF65-F5344CB8AC3E}">
        <p14:creationId xmlns:p14="http://schemas.microsoft.com/office/powerpoint/2010/main" val="58785308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Intrusion Prevention Systems (</a:t>
            </a:r>
            <a:r>
              <a:rPr lang="en-US" altLang="en-US" i="1" dirty="0" smtClean="0"/>
              <a:t>continued</a:t>
            </a:r>
            <a:r>
              <a:rPr lang="en-US" altLang="en-US" dirty="0" smtClean="0"/>
              <a:t>)</a:t>
            </a:r>
            <a:endParaRPr lang="en-US" dirty="0"/>
          </a:p>
        </p:txBody>
      </p:sp>
      <p:sp>
        <p:nvSpPr>
          <p:cNvPr id="3" name="Content Placeholder 2"/>
          <p:cNvSpPr>
            <a:spLocks noGrp="1"/>
          </p:cNvSpPr>
          <p:nvPr>
            <p:ph idx="1"/>
          </p:nvPr>
        </p:nvSpPr>
        <p:spPr>
          <a:xfrm>
            <a:off x="457200" y="1981200"/>
            <a:ext cx="8229600" cy="4495800"/>
          </a:xfrm>
        </p:spPr>
        <p:txBody>
          <a:bodyPr/>
          <a:lstStyle/>
          <a:p>
            <a:r>
              <a:rPr lang="en-US" dirty="0"/>
              <a:t>Unlike a traditional IDS, an IPS must sit inline (in the flow of traffic) </a:t>
            </a:r>
            <a:r>
              <a:rPr lang="en-US" dirty="0" smtClean="0"/>
              <a:t>to be </a:t>
            </a:r>
            <a:r>
              <a:rPr lang="en-US" dirty="0"/>
              <a:t>able to interact effectively with the network traffic</a:t>
            </a:r>
            <a:r>
              <a:rPr lang="en-US" dirty="0" smtClean="0"/>
              <a:t>.</a:t>
            </a:r>
          </a:p>
          <a:p>
            <a:r>
              <a:rPr lang="en-US" dirty="0"/>
              <a:t>Like a traditional IDS, the IPS has a </a:t>
            </a:r>
            <a:r>
              <a:rPr lang="en-US" dirty="0" smtClean="0"/>
              <a:t>potential weakness </a:t>
            </a:r>
            <a:r>
              <a:rPr lang="en-US" dirty="0"/>
              <a:t>when </a:t>
            </a:r>
            <a:r>
              <a:rPr lang="en-US" dirty="0" smtClean="0"/>
              <a:t>dealing with </a:t>
            </a:r>
            <a:r>
              <a:rPr lang="en-US" dirty="0"/>
              <a:t>encrypted traffic</a:t>
            </a:r>
            <a:r>
              <a:rPr lang="en-US" dirty="0" smtClean="0"/>
              <a:t>.</a:t>
            </a:r>
          </a:p>
          <a:p>
            <a:r>
              <a:rPr lang="en-US" dirty="0" smtClean="0"/>
              <a:t>IPSs </a:t>
            </a:r>
            <a:r>
              <a:rPr lang="en-US" dirty="0"/>
              <a:t>(and IDSs) </a:t>
            </a:r>
            <a:r>
              <a:rPr lang="en-US" dirty="0" smtClean="0"/>
              <a:t>often marketed by the amount </a:t>
            </a:r>
            <a:r>
              <a:rPr lang="en-US" dirty="0"/>
              <a:t>of traffic they can process without dropping packets or interrupting the flow of network traffic</a:t>
            </a:r>
            <a:r>
              <a:rPr lang="en-US" dirty="0" smtClean="0"/>
              <a:t>.</a:t>
            </a:r>
          </a:p>
          <a:p>
            <a:pPr lvl="1"/>
            <a:r>
              <a:rPr lang="en-US" dirty="0" smtClean="0"/>
              <a:t>In reality, a network never </a:t>
            </a:r>
            <a:r>
              <a:rPr lang="en-US" dirty="0"/>
              <a:t>reach </a:t>
            </a:r>
            <a:r>
              <a:rPr lang="en-US" dirty="0" smtClean="0"/>
              <a:t>its hypothetical </a:t>
            </a:r>
            <a:r>
              <a:rPr lang="en-US" dirty="0"/>
              <a:t>maximum transmission rate, or </a:t>
            </a:r>
            <a:r>
              <a:rPr lang="en-US" dirty="0" smtClean="0"/>
              <a:t>wire speed.</a:t>
            </a:r>
            <a:endParaRPr lang="en-US" dirty="0"/>
          </a:p>
        </p:txBody>
      </p:sp>
    </p:spTree>
    <p:extLst>
      <p:ext uri="{BB962C8B-B14F-4D97-AF65-F5344CB8AC3E}">
        <p14:creationId xmlns:p14="http://schemas.microsoft.com/office/powerpoint/2010/main" val="334463967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Honeypots and Honeynets</a:t>
            </a:r>
            <a:endParaRPr lang="en-US" dirty="0"/>
          </a:p>
        </p:txBody>
      </p:sp>
      <p:sp>
        <p:nvSpPr>
          <p:cNvPr id="36866" name="Content Placeholder 4"/>
          <p:cNvSpPr>
            <a:spLocks noGrp="1"/>
          </p:cNvSpPr>
          <p:nvPr>
            <p:ph idx="1"/>
          </p:nvPr>
        </p:nvSpPr>
        <p:spPr/>
        <p:txBody>
          <a:bodyPr/>
          <a:lstStyle/>
          <a:p>
            <a:r>
              <a:rPr lang="en-US" dirty="0"/>
              <a:t>A </a:t>
            </a:r>
            <a:r>
              <a:rPr lang="en-US" b="1" dirty="0"/>
              <a:t>honeypot</a:t>
            </a:r>
            <a:r>
              <a:rPr lang="en-US" dirty="0"/>
              <a:t>, sometimes called a </a:t>
            </a:r>
            <a:r>
              <a:rPr lang="en-US" b="1" dirty="0"/>
              <a:t>digital sandbox</a:t>
            </a:r>
            <a:r>
              <a:rPr lang="en-US" dirty="0"/>
              <a:t>, is an artificial environment where attackers can be contained and observed without putting real</a:t>
            </a:r>
            <a:br>
              <a:rPr lang="en-US" dirty="0"/>
            </a:br>
            <a:r>
              <a:rPr lang="en-US" dirty="0"/>
              <a:t>systems at </a:t>
            </a:r>
            <a:r>
              <a:rPr lang="en-US" dirty="0" smtClean="0"/>
              <a:t>risk.</a:t>
            </a:r>
          </a:p>
          <a:p>
            <a:pPr lvl="1"/>
            <a:r>
              <a:rPr lang="en-US" altLang="en-US" dirty="0" smtClean="0"/>
              <a:t>Appears </a:t>
            </a:r>
            <a:r>
              <a:rPr lang="en-US" altLang="en-US" dirty="0"/>
              <a:t>to an attacker to be a real </a:t>
            </a:r>
            <a:r>
              <a:rPr lang="en-US" altLang="en-US" dirty="0" smtClean="0"/>
              <a:t>network</a:t>
            </a:r>
          </a:p>
          <a:p>
            <a:pPr lvl="1"/>
            <a:r>
              <a:rPr lang="en-US" altLang="en-US" dirty="0" smtClean="0"/>
              <a:t>Activity recorded for later analysis</a:t>
            </a:r>
          </a:p>
          <a:p>
            <a:pPr lvl="1"/>
            <a:r>
              <a:rPr lang="en-US" altLang="en-US" dirty="0" smtClean="0"/>
              <a:t>Afford information and additional security but require significant time, cost and effort to maintain</a:t>
            </a:r>
          </a:p>
          <a:p>
            <a:r>
              <a:rPr lang="en-US" altLang="en-US" dirty="0"/>
              <a:t>A </a:t>
            </a:r>
            <a:r>
              <a:rPr lang="en-US" altLang="en-US" b="1" dirty="0"/>
              <a:t>honeynet</a:t>
            </a:r>
            <a:r>
              <a:rPr lang="en-US" altLang="en-US" dirty="0"/>
              <a:t> is a collection of two or more </a:t>
            </a:r>
            <a:r>
              <a:rPr lang="en-US" altLang="en-US" dirty="0" smtClean="0"/>
              <a:t>honeypots.</a:t>
            </a:r>
            <a:endParaRPr lang="en-US" altLang="en-US" dirty="0" smtClean="0">
              <a:solidFill>
                <a:srgbClr val="FF0000"/>
              </a:solidFill>
            </a:endParaRPr>
          </a:p>
        </p:txBody>
      </p:sp>
    </p:spTree>
    <p:extLst>
      <p:ext uri="{BB962C8B-B14F-4D97-AF65-F5344CB8AC3E}">
        <p14:creationId xmlns:p14="http://schemas.microsoft.com/office/powerpoint/2010/main" val="105264162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10200"/>
            <a:ext cx="7924800" cy="457200"/>
          </a:xfrm>
        </p:spPr>
        <p:txBody>
          <a:bodyPr/>
          <a:lstStyle/>
          <a:p>
            <a:r>
              <a:rPr lang="en-US" dirty="0"/>
              <a:t> Figure 13.9 Logical depiction of a honeypot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0595" y="1600200"/>
            <a:ext cx="6122809" cy="3605784"/>
          </a:xfrm>
          <a:prstGeom prst="rect">
            <a:avLst/>
          </a:prstGeom>
        </p:spPr>
      </p:pic>
    </p:spTree>
    <p:extLst>
      <p:ext uri="{BB962C8B-B14F-4D97-AF65-F5344CB8AC3E}">
        <p14:creationId xmlns:p14="http://schemas.microsoft.com/office/powerpoint/2010/main" val="372487402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26256"/>
            <a:ext cx="7924800" cy="457200"/>
          </a:xfrm>
        </p:spPr>
        <p:txBody>
          <a:bodyPr/>
          <a:lstStyle/>
          <a:p>
            <a:r>
              <a:rPr lang="en-US" dirty="0"/>
              <a:t>Figure 13.10 Virtual network created by the honeypot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666" y="1752600"/>
            <a:ext cx="6454667" cy="3447861"/>
          </a:xfrm>
          <a:prstGeom prst="rect">
            <a:avLst/>
          </a:prstGeom>
        </p:spPr>
      </p:pic>
    </p:spTree>
    <p:extLst>
      <p:ext uri="{BB962C8B-B14F-4D97-AF65-F5344CB8AC3E}">
        <p14:creationId xmlns:p14="http://schemas.microsoft.com/office/powerpoint/2010/main" val="283533829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lstStyle/>
          <a:p>
            <a:r>
              <a:rPr lang="en-US" dirty="0" smtClean="0"/>
              <a:t>Tools </a:t>
            </a:r>
            <a:r>
              <a:rPr lang="en-US" dirty="0"/>
              <a:t>are a vital part of any security professional’s skill set</a:t>
            </a:r>
            <a:r>
              <a:rPr lang="en-US" dirty="0" smtClean="0"/>
              <a:t>.</a:t>
            </a:r>
          </a:p>
          <a:p>
            <a:r>
              <a:rPr lang="en-US" dirty="0" smtClean="0"/>
              <a:t>Tools can be used for internal </a:t>
            </a:r>
            <a:r>
              <a:rPr lang="en-US" dirty="0"/>
              <a:t>assessment activities, tracking down infected systems</a:t>
            </a:r>
            <a:r>
              <a:rPr lang="en-US" dirty="0" smtClean="0"/>
              <a:t>, spotting </a:t>
            </a:r>
            <a:r>
              <a:rPr lang="en-US" dirty="0"/>
              <a:t>inappropriate behavior, and so on</a:t>
            </a:r>
            <a:r>
              <a:rPr lang="en-US" dirty="0" smtClean="0"/>
              <a:t>.</a:t>
            </a:r>
          </a:p>
          <a:p>
            <a:r>
              <a:rPr lang="en-US" dirty="0" smtClean="0"/>
              <a:t>Knowing </a:t>
            </a:r>
            <a:r>
              <a:rPr lang="en-US" dirty="0"/>
              <a:t>the right tool for </a:t>
            </a:r>
            <a:r>
              <a:rPr lang="en-US" dirty="0" smtClean="0"/>
              <a:t>the job </a:t>
            </a:r>
            <a:r>
              <a:rPr lang="en-US" dirty="0"/>
              <a:t>can be critical to performing effectively</a:t>
            </a:r>
            <a:r>
              <a:rPr lang="en-US" dirty="0" smtClean="0"/>
              <a:t>.</a:t>
            </a:r>
            <a:endParaRPr lang="en-US" dirty="0"/>
          </a:p>
        </p:txBody>
      </p:sp>
    </p:spTree>
    <p:extLst>
      <p:ext uri="{BB962C8B-B14F-4D97-AF65-F5344CB8AC3E}">
        <p14:creationId xmlns:p14="http://schemas.microsoft.com/office/powerpoint/2010/main" val="15206596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334000"/>
            <a:ext cx="7924800" cy="457200"/>
          </a:xfrm>
        </p:spPr>
        <p:txBody>
          <a:bodyPr/>
          <a:lstStyle/>
          <a:p>
            <a:r>
              <a:rPr lang="en-US" dirty="0"/>
              <a:t>Figure 11.2 Logical representation of groups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1052" y="1676400"/>
            <a:ext cx="4501896" cy="3270245"/>
          </a:xfrm>
          <a:prstGeom prst="rect">
            <a:avLst/>
          </a:prstGeom>
        </p:spPr>
      </p:pic>
    </p:spTree>
    <p:extLst>
      <p:ext uri="{BB962C8B-B14F-4D97-AF65-F5344CB8AC3E}">
        <p14:creationId xmlns:p14="http://schemas.microsoft.com/office/powerpoint/2010/main" val="2843074293"/>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Analyzer</a:t>
            </a:r>
          </a:p>
        </p:txBody>
      </p:sp>
      <p:sp>
        <p:nvSpPr>
          <p:cNvPr id="3" name="Content Placeholder 2"/>
          <p:cNvSpPr>
            <a:spLocks noGrp="1"/>
          </p:cNvSpPr>
          <p:nvPr>
            <p:ph idx="1"/>
          </p:nvPr>
        </p:nvSpPr>
        <p:spPr/>
        <p:txBody>
          <a:bodyPr/>
          <a:lstStyle/>
          <a:p>
            <a:r>
              <a:rPr lang="en-US" dirty="0"/>
              <a:t>A </a:t>
            </a:r>
            <a:r>
              <a:rPr lang="en-US" b="1" dirty="0"/>
              <a:t>protocol analyzer </a:t>
            </a:r>
            <a:r>
              <a:rPr lang="en-US" dirty="0"/>
              <a:t>(also known as a packet sniffer, network analyzer, or </a:t>
            </a:r>
            <a:r>
              <a:rPr lang="en-US" dirty="0" smtClean="0"/>
              <a:t>network sniffer</a:t>
            </a:r>
            <a:r>
              <a:rPr lang="en-US" dirty="0"/>
              <a:t>) is a piece of software or an integrated software/hardware </a:t>
            </a:r>
            <a:r>
              <a:rPr lang="en-US" dirty="0" smtClean="0"/>
              <a:t>system that </a:t>
            </a:r>
            <a:r>
              <a:rPr lang="en-US" dirty="0"/>
              <a:t>can capture and decode network traffic</a:t>
            </a:r>
            <a:r>
              <a:rPr lang="en-US" dirty="0" smtClean="0"/>
              <a:t>.</a:t>
            </a:r>
          </a:p>
          <a:p>
            <a:pPr lvl="1"/>
            <a:r>
              <a:rPr lang="en-US" dirty="0" smtClean="0"/>
              <a:t>They have been popular </a:t>
            </a:r>
            <a:r>
              <a:rPr lang="en-US" dirty="0"/>
              <a:t>with system administrators and security professionals for </a:t>
            </a:r>
            <a:r>
              <a:rPr lang="en-US" dirty="0" smtClean="0"/>
              <a:t>decades because </a:t>
            </a:r>
            <a:r>
              <a:rPr lang="en-US" dirty="0"/>
              <a:t>they are such versatile and useful tools for a network </a:t>
            </a:r>
            <a:r>
              <a:rPr lang="en-US" dirty="0" smtClean="0"/>
              <a:t>environment.</a:t>
            </a:r>
          </a:p>
        </p:txBody>
      </p:sp>
    </p:spTree>
    <p:extLst>
      <p:ext uri="{BB962C8B-B14F-4D97-AF65-F5344CB8AC3E}">
        <p14:creationId xmlns:p14="http://schemas.microsoft.com/office/powerpoint/2010/main" val="273269363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Protocol Analyzer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Protocol analyzers can be used for several activities:</a:t>
            </a:r>
          </a:p>
          <a:p>
            <a:pPr lvl="1"/>
            <a:r>
              <a:rPr lang="en-US" dirty="0" smtClean="0"/>
              <a:t>Detecting intrusions or undesirable traffic (an IDS/IPS must have some type of capture and decode ability to be able to look for suspicious/malicious traffic)</a:t>
            </a:r>
          </a:p>
          <a:p>
            <a:pPr lvl="1"/>
            <a:r>
              <a:rPr lang="en-US" dirty="0" smtClean="0"/>
              <a:t>Capturing traffic during incident response or incident handling</a:t>
            </a:r>
          </a:p>
          <a:p>
            <a:pPr lvl="1"/>
            <a:r>
              <a:rPr lang="en-US" dirty="0" smtClean="0"/>
              <a:t>Looking for evidence of botnets, Trojans, and infected systems</a:t>
            </a:r>
          </a:p>
          <a:p>
            <a:pPr lvl="1"/>
            <a:r>
              <a:rPr lang="en-US" dirty="0" smtClean="0"/>
              <a:t>Looking for unusual traffic or traffic exceeding certain thresholds</a:t>
            </a:r>
          </a:p>
          <a:p>
            <a:pPr lvl="1"/>
            <a:r>
              <a:rPr lang="en-US" dirty="0" smtClean="0"/>
              <a:t>Testing encryption between systems or applications</a:t>
            </a:r>
            <a:endParaRPr lang="en-US" dirty="0"/>
          </a:p>
        </p:txBody>
      </p:sp>
    </p:spTree>
    <p:extLst>
      <p:ext uri="{BB962C8B-B14F-4D97-AF65-F5344CB8AC3E}">
        <p14:creationId xmlns:p14="http://schemas.microsoft.com/office/powerpoint/2010/main" val="2747219159"/>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t>
            </a:r>
            <a:r>
              <a:rPr lang="en-US" dirty="0" smtClean="0"/>
              <a:t>Analyzer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From a network administration perspective, protocol analyzers can </a:t>
            </a:r>
            <a:r>
              <a:rPr lang="en-US" dirty="0" smtClean="0"/>
              <a:t>be used </a:t>
            </a:r>
            <a:r>
              <a:rPr lang="en-US" dirty="0"/>
              <a:t>for activities such as </a:t>
            </a:r>
            <a:r>
              <a:rPr lang="en-US" dirty="0" smtClean="0"/>
              <a:t>these:</a:t>
            </a:r>
          </a:p>
          <a:p>
            <a:pPr lvl="1"/>
            <a:r>
              <a:rPr lang="en-US" dirty="0" smtClean="0"/>
              <a:t>Analyzing </a:t>
            </a:r>
            <a:r>
              <a:rPr lang="en-US" dirty="0"/>
              <a:t>network </a:t>
            </a:r>
            <a:r>
              <a:rPr lang="en-US" dirty="0" smtClean="0"/>
              <a:t>problems</a:t>
            </a:r>
          </a:p>
          <a:p>
            <a:pPr lvl="1"/>
            <a:r>
              <a:rPr lang="en-US" dirty="0" smtClean="0"/>
              <a:t>Detecting </a:t>
            </a:r>
            <a:r>
              <a:rPr lang="en-US" dirty="0"/>
              <a:t>misconfigured applications or misbehaving </a:t>
            </a:r>
            <a:r>
              <a:rPr lang="en-US" dirty="0" smtClean="0"/>
              <a:t>applications</a:t>
            </a:r>
          </a:p>
          <a:p>
            <a:pPr lvl="1"/>
            <a:r>
              <a:rPr lang="en-US" dirty="0" smtClean="0"/>
              <a:t>Gathering </a:t>
            </a:r>
            <a:r>
              <a:rPr lang="en-US" dirty="0"/>
              <a:t>and reporting network usage and traffic </a:t>
            </a:r>
            <a:r>
              <a:rPr lang="en-US" dirty="0" smtClean="0"/>
              <a:t>statistics</a:t>
            </a:r>
          </a:p>
          <a:p>
            <a:pPr lvl="1"/>
            <a:r>
              <a:rPr lang="en-US" dirty="0" smtClean="0"/>
              <a:t>Debugging </a:t>
            </a:r>
            <a:r>
              <a:rPr lang="en-US" dirty="0"/>
              <a:t>client/server communications</a:t>
            </a:r>
          </a:p>
        </p:txBody>
      </p:sp>
    </p:spTree>
    <p:extLst>
      <p:ext uri="{BB962C8B-B14F-4D97-AF65-F5344CB8AC3E}">
        <p14:creationId xmlns:p14="http://schemas.microsoft.com/office/powerpoint/2010/main" val="357089280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t>
            </a:r>
            <a:r>
              <a:rPr lang="en-US" dirty="0" smtClean="0"/>
              <a:t>Analyzer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a:t>
            </a:r>
            <a:r>
              <a:rPr lang="en-US" dirty="0"/>
              <a:t>protocol analyzer must be able to </a:t>
            </a:r>
            <a:r>
              <a:rPr lang="en-US" dirty="0" smtClean="0"/>
              <a:t>see network </a:t>
            </a:r>
            <a:r>
              <a:rPr lang="en-US" dirty="0"/>
              <a:t>traffic in order to capture and decode it</a:t>
            </a:r>
            <a:r>
              <a:rPr lang="en-US" dirty="0" smtClean="0"/>
              <a:t>.</a:t>
            </a:r>
          </a:p>
          <a:p>
            <a:pPr lvl="1"/>
            <a:r>
              <a:rPr lang="en-US" dirty="0" smtClean="0"/>
              <a:t>A </a:t>
            </a:r>
            <a:r>
              <a:rPr lang="en-US" dirty="0"/>
              <a:t>software-based </a:t>
            </a:r>
            <a:r>
              <a:rPr lang="en-US" dirty="0" smtClean="0"/>
              <a:t>protocol analyzer </a:t>
            </a:r>
            <a:r>
              <a:rPr lang="en-US" dirty="0"/>
              <a:t>must be able to place the </a:t>
            </a:r>
            <a:r>
              <a:rPr lang="en-US" dirty="0" smtClean="0"/>
              <a:t>NIC </a:t>
            </a:r>
            <a:r>
              <a:rPr lang="en-US" dirty="0"/>
              <a:t>it is going to use to monitor </a:t>
            </a:r>
            <a:r>
              <a:rPr lang="en-US" dirty="0" smtClean="0"/>
              <a:t>network traffic </a:t>
            </a:r>
            <a:r>
              <a:rPr lang="en-US" dirty="0"/>
              <a:t>in </a:t>
            </a:r>
            <a:r>
              <a:rPr lang="en-US" i="1" dirty="0"/>
              <a:t>promiscuous</a:t>
            </a:r>
            <a:r>
              <a:rPr lang="en-US" dirty="0"/>
              <a:t> mode (sometimes called </a:t>
            </a:r>
            <a:r>
              <a:rPr lang="en-US" i="1" dirty="0"/>
              <a:t>promisc</a:t>
            </a:r>
            <a:r>
              <a:rPr lang="en-US" dirty="0"/>
              <a:t> mode</a:t>
            </a:r>
            <a:r>
              <a:rPr lang="en-US" dirty="0" smtClean="0"/>
              <a:t>).</a:t>
            </a:r>
          </a:p>
          <a:p>
            <a:pPr lvl="1"/>
            <a:r>
              <a:rPr lang="en-US" dirty="0"/>
              <a:t>With switches now the standard </a:t>
            </a:r>
            <a:r>
              <a:rPr lang="en-US" dirty="0" smtClean="0"/>
              <a:t>for networking </a:t>
            </a:r>
            <a:r>
              <a:rPr lang="en-US" dirty="0"/>
              <a:t>equipment, placing a protocol analyzer becomes more </a:t>
            </a:r>
            <a:r>
              <a:rPr lang="en-US" dirty="0" smtClean="0"/>
              <a:t>difficult as </a:t>
            </a:r>
            <a:r>
              <a:rPr lang="en-US" dirty="0"/>
              <a:t>switches do not broadcast every packet across every </a:t>
            </a:r>
            <a:r>
              <a:rPr lang="en-US" dirty="0" smtClean="0"/>
              <a:t>port</a:t>
            </a:r>
            <a:r>
              <a:rPr lang="en-US" dirty="0"/>
              <a:t>.</a:t>
            </a:r>
          </a:p>
        </p:txBody>
      </p:sp>
    </p:spTree>
    <p:extLst>
      <p:ext uri="{BB962C8B-B14F-4D97-AF65-F5344CB8AC3E}">
        <p14:creationId xmlns:p14="http://schemas.microsoft.com/office/powerpoint/2010/main" val="289059411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t>
            </a:r>
            <a:r>
              <a:rPr lang="en-US" dirty="0" smtClean="0"/>
              <a:t>Analyzer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To accommodate protocol analyzers, IDS devices, and IPS devices, </a:t>
            </a:r>
            <a:r>
              <a:rPr lang="en-US" dirty="0" smtClean="0"/>
              <a:t>most switch </a:t>
            </a:r>
            <a:r>
              <a:rPr lang="en-US" dirty="0"/>
              <a:t>manufacturers support</a:t>
            </a:r>
            <a:r>
              <a:rPr lang="en-US" b="1" dirty="0"/>
              <a:t> port mirroring </a:t>
            </a:r>
            <a:r>
              <a:rPr lang="en-US" dirty="0"/>
              <a:t>or a Switched Port </a:t>
            </a:r>
            <a:r>
              <a:rPr lang="en-US" dirty="0" smtClean="0"/>
              <a:t>Analyzer (</a:t>
            </a:r>
            <a:r>
              <a:rPr lang="en-US" dirty="0"/>
              <a:t>SPAN) </a:t>
            </a:r>
            <a:r>
              <a:rPr lang="en-US" dirty="0" smtClean="0"/>
              <a:t>port.</a:t>
            </a:r>
          </a:p>
          <a:p>
            <a:r>
              <a:rPr lang="en-US" dirty="0"/>
              <a:t>Another option for traffic capture is to use a </a:t>
            </a:r>
            <a:r>
              <a:rPr lang="en-US" b="1" dirty="0"/>
              <a:t>network </a:t>
            </a:r>
            <a:r>
              <a:rPr lang="en-US" b="1" dirty="0" smtClean="0"/>
              <a:t>tap</a:t>
            </a:r>
            <a:r>
              <a:rPr lang="en-US" dirty="0" smtClean="0"/>
              <a:t>.</a:t>
            </a:r>
          </a:p>
          <a:p>
            <a:pPr lvl="1"/>
            <a:r>
              <a:rPr lang="en-US" dirty="0" smtClean="0"/>
              <a:t>A </a:t>
            </a:r>
            <a:r>
              <a:rPr lang="en-US" dirty="0"/>
              <a:t>hardware device that can be placed inline on a network connection and that will copy traffic passing through the tap to a second set of interfaces on the </a:t>
            </a:r>
            <a:r>
              <a:rPr lang="en-US" dirty="0" smtClean="0"/>
              <a:t>tap</a:t>
            </a:r>
            <a:endParaRPr lang="en-US" dirty="0"/>
          </a:p>
        </p:txBody>
      </p:sp>
    </p:spTree>
    <p:extLst>
      <p:ext uri="{BB962C8B-B14F-4D97-AF65-F5344CB8AC3E}">
        <p14:creationId xmlns:p14="http://schemas.microsoft.com/office/powerpoint/2010/main" val="418493381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245770"/>
            <a:ext cx="7924800" cy="457200"/>
          </a:xfrm>
        </p:spPr>
        <p:txBody>
          <a:bodyPr/>
          <a:lstStyle/>
          <a:p>
            <a:r>
              <a:rPr lang="en-US" dirty="0"/>
              <a:t>Figure 13.11 A basic network tap</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3664" y="1828800"/>
            <a:ext cx="6796672" cy="2790444"/>
          </a:xfrm>
          <a:prstGeom prst="rect">
            <a:avLst/>
          </a:prstGeom>
        </p:spPr>
      </p:pic>
    </p:spTree>
    <p:extLst>
      <p:ext uri="{BB962C8B-B14F-4D97-AF65-F5344CB8AC3E}">
        <p14:creationId xmlns:p14="http://schemas.microsoft.com/office/powerpoint/2010/main" val="146094008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Protocol </a:t>
            </a:r>
            <a:r>
              <a:rPr lang="en-US" dirty="0" smtClean="0"/>
              <a:t>Analyzer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Wireshark is a </a:t>
            </a:r>
            <a:r>
              <a:rPr lang="en-US" dirty="0"/>
              <a:t>popular, open source </a:t>
            </a:r>
            <a:r>
              <a:rPr lang="en-US" dirty="0" smtClean="0"/>
              <a:t>protocol. </a:t>
            </a:r>
            <a:endParaRPr lang="en-US" dirty="0"/>
          </a:p>
          <a:p>
            <a:pPr lvl="1"/>
            <a:r>
              <a:rPr lang="en-US" dirty="0" smtClean="0"/>
              <a:t>Available </a:t>
            </a:r>
            <a:r>
              <a:rPr lang="en-US" dirty="0"/>
              <a:t>for both UNIX and Windows operating </a:t>
            </a:r>
            <a:r>
              <a:rPr lang="en-US" dirty="0" smtClean="0"/>
              <a:t>systems</a:t>
            </a:r>
          </a:p>
          <a:p>
            <a:pPr lvl="1"/>
            <a:r>
              <a:rPr lang="en-US" dirty="0" smtClean="0"/>
              <a:t>GUI-based protocol analyzer</a:t>
            </a:r>
          </a:p>
          <a:p>
            <a:pPr lvl="1"/>
            <a:r>
              <a:rPr lang="en-US" dirty="0" smtClean="0"/>
              <a:t>Can capture </a:t>
            </a:r>
            <a:r>
              <a:rPr lang="en-US" dirty="0"/>
              <a:t>and decode </a:t>
            </a:r>
            <a:r>
              <a:rPr lang="en-US" dirty="0" smtClean="0"/>
              <a:t>network traffic </a:t>
            </a:r>
            <a:r>
              <a:rPr lang="en-US" dirty="0"/>
              <a:t>on any available network interface in the system </a:t>
            </a:r>
            <a:r>
              <a:rPr lang="en-US" dirty="0" smtClean="0"/>
              <a:t>on which </a:t>
            </a:r>
            <a:r>
              <a:rPr lang="en-US" dirty="0"/>
              <a:t>the software is running (including wireless interfaces</a:t>
            </a:r>
            <a:r>
              <a:rPr lang="en-US" dirty="0" smtClean="0"/>
              <a:t>),</a:t>
            </a:r>
          </a:p>
          <a:p>
            <a:pPr lvl="1"/>
            <a:r>
              <a:rPr lang="en-US" dirty="0" smtClean="0"/>
              <a:t>Includes the </a:t>
            </a:r>
            <a:r>
              <a:rPr lang="en-US" dirty="0"/>
              <a:t>ability to “follow the TCP </a:t>
            </a:r>
            <a:r>
              <a:rPr lang="en-US" dirty="0" smtClean="0"/>
              <a:t>stream” and </a:t>
            </a:r>
            <a:r>
              <a:rPr lang="en-US" dirty="0"/>
              <a:t>then see all the other packets involved in that TCP </a:t>
            </a:r>
            <a:r>
              <a:rPr lang="en-US" dirty="0" smtClean="0"/>
              <a:t>conversation</a:t>
            </a:r>
            <a:endParaRPr lang="en-US" dirty="0"/>
          </a:p>
        </p:txBody>
      </p:sp>
    </p:spTree>
    <p:extLst>
      <p:ext uri="{BB962C8B-B14F-4D97-AF65-F5344CB8AC3E}">
        <p14:creationId xmlns:p14="http://schemas.microsoft.com/office/powerpoint/2010/main" val="2585716072"/>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590032"/>
            <a:ext cx="7924800" cy="457200"/>
          </a:xfrm>
        </p:spPr>
        <p:txBody>
          <a:bodyPr/>
          <a:lstStyle/>
          <a:p>
            <a:r>
              <a:rPr lang="en-US" dirty="0"/>
              <a:t>Figure 13.12 Wireshark—a popular, open source protocol analyzer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1616" y="1600200"/>
            <a:ext cx="4620768" cy="3560064"/>
          </a:xfrm>
          <a:prstGeom prst="rect">
            <a:avLst/>
          </a:prstGeom>
        </p:spPr>
      </p:pic>
    </p:spTree>
    <p:extLst>
      <p:ext uri="{BB962C8B-B14F-4D97-AF65-F5344CB8AC3E}">
        <p14:creationId xmlns:p14="http://schemas.microsoft.com/office/powerpoint/2010/main" val="189110606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Switched Port Analyzer</a:t>
            </a:r>
          </a:p>
        </p:txBody>
      </p:sp>
      <p:sp>
        <p:nvSpPr>
          <p:cNvPr id="5" name="Content Placeholder 4"/>
          <p:cNvSpPr>
            <a:spLocks noGrp="1"/>
          </p:cNvSpPr>
          <p:nvPr>
            <p:ph idx="1"/>
          </p:nvPr>
        </p:nvSpPr>
        <p:spPr/>
        <p:txBody>
          <a:bodyPr/>
          <a:lstStyle/>
          <a:p>
            <a:r>
              <a:rPr lang="en-US" dirty="0"/>
              <a:t>The term </a:t>
            </a:r>
            <a:r>
              <a:rPr lang="en-US" b="1" dirty="0"/>
              <a:t>Switched Port Analyzer (SPAN)</a:t>
            </a:r>
            <a:r>
              <a:rPr lang="en-US" dirty="0"/>
              <a:t> is usually associated with </a:t>
            </a:r>
            <a:r>
              <a:rPr lang="en-US" dirty="0" smtClean="0"/>
              <a:t>Cisco switches—other </a:t>
            </a:r>
            <a:r>
              <a:rPr lang="en-US" dirty="0"/>
              <a:t>vendors refer to the same capability as port mirroring </a:t>
            </a:r>
            <a:r>
              <a:rPr lang="en-US" dirty="0" smtClean="0"/>
              <a:t>or port </a:t>
            </a:r>
            <a:r>
              <a:rPr lang="en-US" dirty="0"/>
              <a:t>monitoring</a:t>
            </a:r>
            <a:r>
              <a:rPr lang="en-US" dirty="0" smtClean="0"/>
              <a:t>.</a:t>
            </a:r>
          </a:p>
          <a:p>
            <a:pPr lvl="1"/>
            <a:r>
              <a:rPr lang="en-US" dirty="0" smtClean="0"/>
              <a:t>A SPAN has </a:t>
            </a:r>
            <a:r>
              <a:rPr lang="en-US" dirty="0"/>
              <a:t>the ability to copy network traffic </a:t>
            </a:r>
            <a:r>
              <a:rPr lang="en-US" dirty="0" smtClean="0"/>
              <a:t>passing through </a:t>
            </a:r>
            <a:r>
              <a:rPr lang="en-US" dirty="0"/>
              <a:t>one or more ports on a switch or one or more VLANs on a </a:t>
            </a:r>
            <a:r>
              <a:rPr lang="en-US" dirty="0" smtClean="0"/>
              <a:t>switch and </a:t>
            </a:r>
            <a:r>
              <a:rPr lang="en-US" dirty="0"/>
              <a:t>forward that copied traffic to a port designated for traffic capture </a:t>
            </a:r>
            <a:r>
              <a:rPr lang="en-US" dirty="0" smtClean="0"/>
              <a:t>and analysis</a:t>
            </a:r>
          </a:p>
          <a:p>
            <a:pPr lvl="1"/>
            <a:r>
              <a:rPr lang="en-US" dirty="0"/>
              <a:t>When configuring port mirroring, you need to be aware of the capabilities of the </a:t>
            </a:r>
            <a:r>
              <a:rPr lang="en-US" dirty="0" smtClean="0"/>
              <a:t>switch with which </a:t>
            </a:r>
            <a:r>
              <a:rPr lang="en-US" dirty="0"/>
              <a:t>you are </a:t>
            </a:r>
            <a:r>
              <a:rPr lang="en-US" dirty="0" smtClean="0"/>
              <a:t>working.</a:t>
            </a:r>
            <a:endParaRPr lang="en-US" dirty="0"/>
          </a:p>
        </p:txBody>
      </p:sp>
    </p:spTree>
    <p:extLst>
      <p:ext uri="{BB962C8B-B14F-4D97-AF65-F5344CB8AC3E}">
        <p14:creationId xmlns:p14="http://schemas.microsoft.com/office/powerpoint/2010/main" val="252178497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410200"/>
            <a:ext cx="7924800" cy="457200"/>
          </a:xfrm>
        </p:spPr>
        <p:txBody>
          <a:bodyPr/>
          <a:lstStyle/>
          <a:p>
            <a:r>
              <a:rPr lang="en-US" dirty="0"/>
              <a:t>Figure 13.13 A SPAN port collects traffic from other ports on a switch.</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18488" y="1752600"/>
            <a:ext cx="5907024" cy="3040380"/>
          </a:xfrm>
          <a:prstGeom prst="rect">
            <a:avLst/>
          </a:prstGeom>
        </p:spPr>
      </p:pic>
    </p:spTree>
    <p:extLst>
      <p:ext uri="{BB962C8B-B14F-4D97-AF65-F5344CB8AC3E}">
        <p14:creationId xmlns:p14="http://schemas.microsoft.com/office/powerpoint/2010/main" val="5948908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11.3 Groups tab on a Windows Server 2008 system</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617" y="1981200"/>
            <a:ext cx="7094765" cy="2857500"/>
          </a:xfrm>
          <a:prstGeom prst="rect">
            <a:avLst/>
          </a:prstGeom>
        </p:spPr>
      </p:pic>
    </p:spTree>
    <p:extLst>
      <p:ext uri="{BB962C8B-B14F-4D97-AF65-F5344CB8AC3E}">
        <p14:creationId xmlns:p14="http://schemas.microsoft.com/office/powerpoint/2010/main" val="298536669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Scanner</a:t>
            </a:r>
          </a:p>
        </p:txBody>
      </p:sp>
      <p:sp>
        <p:nvSpPr>
          <p:cNvPr id="3" name="Content Placeholder 2"/>
          <p:cNvSpPr>
            <a:spLocks noGrp="1"/>
          </p:cNvSpPr>
          <p:nvPr>
            <p:ph idx="1"/>
          </p:nvPr>
        </p:nvSpPr>
        <p:spPr/>
        <p:txBody>
          <a:bodyPr/>
          <a:lstStyle/>
          <a:p>
            <a:r>
              <a:rPr lang="en-US" dirty="0"/>
              <a:t>A port scanner is a tool designed to probe a system or systems for </a:t>
            </a:r>
            <a:r>
              <a:rPr lang="en-US" dirty="0" smtClean="0"/>
              <a:t>open ports.</a:t>
            </a:r>
            <a:endParaRPr lang="en-US" dirty="0"/>
          </a:p>
          <a:p>
            <a:pPr lvl="1"/>
            <a:r>
              <a:rPr lang="en-US" dirty="0" smtClean="0"/>
              <a:t>Its </a:t>
            </a:r>
            <a:r>
              <a:rPr lang="en-US" dirty="0"/>
              <a:t>job is to probe for open (or listening) ports and report back </a:t>
            </a:r>
            <a:r>
              <a:rPr lang="en-US" dirty="0" smtClean="0"/>
              <a:t>to the </a:t>
            </a:r>
            <a:r>
              <a:rPr lang="en-US" dirty="0"/>
              <a:t>user which ports are closed, which are filtered, and which </a:t>
            </a:r>
            <a:r>
              <a:rPr lang="en-US" dirty="0" smtClean="0"/>
              <a:t>are open.</a:t>
            </a:r>
          </a:p>
          <a:p>
            <a:r>
              <a:rPr lang="en-US" dirty="0"/>
              <a:t>Port scanners are available for virtually every operating system and </a:t>
            </a:r>
            <a:r>
              <a:rPr lang="en-US" dirty="0" smtClean="0"/>
              <a:t>almost every </a:t>
            </a:r>
            <a:r>
              <a:rPr lang="en-US" dirty="0"/>
              <a:t>popular mobile computing </a:t>
            </a:r>
            <a:r>
              <a:rPr lang="en-US" dirty="0" smtClean="0"/>
              <a:t>platform.</a:t>
            </a:r>
          </a:p>
        </p:txBody>
      </p:sp>
    </p:spTree>
    <p:extLst>
      <p:ext uri="{BB962C8B-B14F-4D97-AF65-F5344CB8AC3E}">
        <p14:creationId xmlns:p14="http://schemas.microsoft.com/office/powerpoint/2010/main" val="69804367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a:t>
            </a:r>
            <a:r>
              <a:rPr lang="en-US" dirty="0" smtClean="0"/>
              <a:t>Scanner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Port scanners can be used </a:t>
            </a:r>
            <a:r>
              <a:rPr lang="en-US" dirty="0" smtClean="0"/>
              <a:t>to:</a:t>
            </a:r>
          </a:p>
          <a:p>
            <a:pPr lvl="1"/>
            <a:r>
              <a:rPr lang="en-US" dirty="0" smtClean="0"/>
              <a:t>Search </a:t>
            </a:r>
            <a:r>
              <a:rPr lang="en-US" dirty="0"/>
              <a:t>for “live” hosts on a </a:t>
            </a:r>
            <a:r>
              <a:rPr lang="en-US" dirty="0" smtClean="0"/>
              <a:t>network</a:t>
            </a:r>
          </a:p>
          <a:p>
            <a:pPr lvl="1"/>
            <a:r>
              <a:rPr lang="en-US" dirty="0"/>
              <a:t>Search for any open ports on the </a:t>
            </a:r>
            <a:r>
              <a:rPr lang="en-US" dirty="0" smtClean="0"/>
              <a:t>network</a:t>
            </a:r>
          </a:p>
          <a:p>
            <a:pPr lvl="1"/>
            <a:r>
              <a:rPr lang="en-US" dirty="0"/>
              <a:t>Search for specific </a:t>
            </a:r>
            <a:r>
              <a:rPr lang="en-US" dirty="0" smtClean="0"/>
              <a:t>ports</a:t>
            </a:r>
          </a:p>
          <a:p>
            <a:pPr lvl="1"/>
            <a:r>
              <a:rPr lang="en-US" dirty="0"/>
              <a:t>Identify services on </a:t>
            </a:r>
            <a:r>
              <a:rPr lang="en-US" dirty="0" smtClean="0"/>
              <a:t>ports</a:t>
            </a:r>
          </a:p>
          <a:p>
            <a:pPr lvl="1"/>
            <a:r>
              <a:rPr lang="en-US" dirty="0"/>
              <a:t>Look for TCP/UDP </a:t>
            </a:r>
            <a:r>
              <a:rPr lang="en-US" dirty="0" smtClean="0"/>
              <a:t>services</a:t>
            </a:r>
          </a:p>
          <a:p>
            <a:r>
              <a:rPr lang="en-US" dirty="0">
                <a:ea typeface="ヒラギノ角ゴ Pro W3" pitchFamily="-111" charset="-128"/>
                <a:cs typeface="ヒラギノ角ゴ Pro W3" pitchFamily="-111" charset="-128"/>
              </a:rPr>
              <a:t>S</a:t>
            </a:r>
            <a:r>
              <a:rPr lang="en-US" dirty="0" smtClean="0">
                <a:ea typeface="ヒラギノ角ゴ Pro W3" pitchFamily="-111" charset="-128"/>
                <a:cs typeface="ヒラギノ角ゴ Pro W3" pitchFamily="-111" charset="-128"/>
              </a:rPr>
              <a:t>ecurity professionals use them in </a:t>
            </a:r>
            <a:r>
              <a:rPr lang="en-US" dirty="0">
                <a:ea typeface="ヒラギノ角ゴ Pro W3" pitchFamily="-111" charset="-128"/>
                <a:cs typeface="ヒラギノ角ゴ Pro W3" pitchFamily="-111" charset="-128"/>
              </a:rPr>
              <a:t>much the same way an attacker </a:t>
            </a:r>
            <a:r>
              <a:rPr lang="en-US" dirty="0" smtClean="0">
                <a:ea typeface="ヒラギノ角ゴ Pro W3" pitchFamily="-111" charset="-128"/>
                <a:cs typeface="ヒラギノ角ゴ Pro W3" pitchFamily="-111" charset="-128"/>
              </a:rPr>
              <a:t>would: to </a:t>
            </a:r>
            <a:r>
              <a:rPr lang="en-US" dirty="0">
                <a:ea typeface="ヒラギノ角ゴ Pro W3" pitchFamily="-111" charset="-128"/>
                <a:cs typeface="ヒラギノ角ゴ Pro W3" pitchFamily="-111" charset="-128"/>
              </a:rPr>
              <a:t>probe the systems in your network for open </a:t>
            </a:r>
            <a:r>
              <a:rPr lang="en-US" dirty="0" smtClean="0">
                <a:ea typeface="ヒラギノ角ゴ Pro W3" pitchFamily="-111" charset="-128"/>
                <a:cs typeface="ヒラギノ角ゴ Pro W3" pitchFamily="-111" charset="-128"/>
              </a:rPr>
              <a:t>services.</a:t>
            </a:r>
            <a:endParaRPr lang="en-US" dirty="0"/>
          </a:p>
        </p:txBody>
      </p:sp>
    </p:spTree>
    <p:extLst>
      <p:ext uri="{BB962C8B-B14F-4D97-AF65-F5344CB8AC3E}">
        <p14:creationId xmlns:p14="http://schemas.microsoft.com/office/powerpoint/2010/main" val="96938603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a:t>
            </a:r>
            <a:r>
              <a:rPr lang="en-US" dirty="0" smtClean="0"/>
              <a:t>Scanner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By </a:t>
            </a:r>
            <a:r>
              <a:rPr lang="en-US" dirty="0"/>
              <a:t>examining the </a:t>
            </a:r>
            <a:r>
              <a:rPr lang="en-US" dirty="0" smtClean="0"/>
              <a:t>responses from </a:t>
            </a:r>
            <a:r>
              <a:rPr lang="en-US" dirty="0"/>
              <a:t>each port, you can typically deduce a bit more information about </a:t>
            </a:r>
            <a:r>
              <a:rPr lang="en-US" dirty="0" smtClean="0"/>
              <a:t>the system(s</a:t>
            </a:r>
            <a:r>
              <a:rPr lang="en-US" dirty="0"/>
              <a:t>) you are </a:t>
            </a:r>
            <a:r>
              <a:rPr lang="en-US" dirty="0" smtClean="0"/>
              <a:t>scanning.</a:t>
            </a:r>
          </a:p>
          <a:p>
            <a:pPr lvl="1"/>
            <a:r>
              <a:rPr lang="en-US" dirty="0" smtClean="0"/>
              <a:t>Open</a:t>
            </a:r>
            <a:r>
              <a:rPr lang="en-US" dirty="0"/>
              <a:t> – </a:t>
            </a:r>
            <a:r>
              <a:rPr lang="en-US" dirty="0" smtClean="0"/>
              <a:t>Open </a:t>
            </a:r>
            <a:r>
              <a:rPr lang="en-US" dirty="0"/>
              <a:t>ports accept connections</a:t>
            </a:r>
            <a:r>
              <a:rPr lang="en-US" dirty="0" smtClean="0"/>
              <a:t>.</a:t>
            </a:r>
          </a:p>
          <a:p>
            <a:pPr lvl="1"/>
            <a:r>
              <a:rPr lang="en-US" dirty="0" smtClean="0"/>
              <a:t>Closed</a:t>
            </a:r>
            <a:r>
              <a:rPr lang="en-US" dirty="0"/>
              <a:t> – </a:t>
            </a:r>
            <a:r>
              <a:rPr lang="en-US" dirty="0" smtClean="0"/>
              <a:t> Typically </a:t>
            </a:r>
            <a:r>
              <a:rPr lang="en-US" dirty="0"/>
              <a:t>see this response when the </a:t>
            </a:r>
            <a:r>
              <a:rPr lang="en-US" dirty="0" smtClean="0"/>
              <a:t>scanned target </a:t>
            </a:r>
            <a:r>
              <a:rPr lang="en-US" dirty="0"/>
              <a:t>returns an RST packet</a:t>
            </a:r>
            <a:r>
              <a:rPr lang="en-US" dirty="0" smtClean="0"/>
              <a:t>.</a:t>
            </a:r>
          </a:p>
          <a:p>
            <a:pPr lvl="1"/>
            <a:r>
              <a:rPr lang="en-US" dirty="0" smtClean="0"/>
              <a:t>Filtered</a:t>
            </a:r>
            <a:r>
              <a:rPr lang="en-US" dirty="0"/>
              <a:t> – </a:t>
            </a:r>
            <a:r>
              <a:rPr lang="en-US" dirty="0" smtClean="0"/>
              <a:t> Typically </a:t>
            </a:r>
            <a:r>
              <a:rPr lang="en-US" dirty="0"/>
              <a:t>see this response when an </a:t>
            </a:r>
            <a:r>
              <a:rPr lang="en-US" dirty="0" smtClean="0"/>
              <a:t>ICMP unreachable </a:t>
            </a:r>
            <a:r>
              <a:rPr lang="en-US" dirty="0"/>
              <a:t>error is </a:t>
            </a:r>
            <a:r>
              <a:rPr lang="en-US" dirty="0" smtClean="0"/>
              <a:t>returned.</a:t>
            </a:r>
          </a:p>
          <a:p>
            <a:pPr lvl="1"/>
            <a:r>
              <a:rPr lang="en-US" dirty="0"/>
              <a:t>Additional </a:t>
            </a:r>
            <a:r>
              <a:rPr lang="en-US" dirty="0" smtClean="0"/>
              <a:t>types</a:t>
            </a:r>
            <a:r>
              <a:rPr lang="en-US" dirty="0"/>
              <a:t> – </a:t>
            </a:r>
            <a:r>
              <a:rPr lang="en-US" dirty="0" smtClean="0"/>
              <a:t>Some </a:t>
            </a:r>
            <a:r>
              <a:rPr lang="en-US" dirty="0"/>
              <a:t>port scanners will attempt to </a:t>
            </a:r>
            <a:r>
              <a:rPr lang="en-US" dirty="0" smtClean="0"/>
              <a:t>further classify </a:t>
            </a:r>
            <a:r>
              <a:rPr lang="en-US" dirty="0"/>
              <a:t>responses, such as dropped, blocked, denied, timeout, </a:t>
            </a:r>
            <a:r>
              <a:rPr lang="en-US" dirty="0" smtClean="0"/>
              <a:t>and so </a:t>
            </a:r>
            <a:r>
              <a:rPr lang="en-US" dirty="0"/>
              <a:t>on.</a:t>
            </a:r>
          </a:p>
        </p:txBody>
      </p:sp>
    </p:spTree>
    <p:extLst>
      <p:ext uri="{BB962C8B-B14F-4D97-AF65-F5344CB8AC3E}">
        <p14:creationId xmlns:p14="http://schemas.microsoft.com/office/powerpoint/2010/main" val="318147767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Port </a:t>
            </a:r>
            <a:r>
              <a:rPr lang="en-US" dirty="0" smtClean="0"/>
              <a:t>Scanner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Defending </a:t>
            </a:r>
            <a:r>
              <a:rPr lang="en-US" dirty="0"/>
              <a:t>against port </a:t>
            </a:r>
            <a:r>
              <a:rPr lang="en-US" dirty="0" smtClean="0"/>
              <a:t>scans is tough.</a:t>
            </a:r>
          </a:p>
          <a:p>
            <a:pPr lvl="1"/>
            <a:r>
              <a:rPr lang="en-US" dirty="0" smtClean="0"/>
              <a:t>You can </a:t>
            </a:r>
            <a:r>
              <a:rPr lang="en-US" dirty="0"/>
              <a:t>block IP addresses that scan </a:t>
            </a:r>
            <a:r>
              <a:rPr lang="en-US" dirty="0" smtClean="0"/>
              <a:t>you.</a:t>
            </a:r>
          </a:p>
          <a:p>
            <a:pPr lvl="2"/>
            <a:r>
              <a:rPr lang="en-US" dirty="0" smtClean="0"/>
              <a:t>Most </a:t>
            </a:r>
            <a:r>
              <a:rPr lang="en-US" dirty="0"/>
              <a:t>organizations </a:t>
            </a:r>
            <a:r>
              <a:rPr lang="en-US" dirty="0" smtClean="0"/>
              <a:t>do not </a:t>
            </a:r>
            <a:r>
              <a:rPr lang="en-US" dirty="0"/>
              <a:t>because </a:t>
            </a:r>
            <a:r>
              <a:rPr lang="en-US" dirty="0" smtClean="0"/>
              <a:t>you run </a:t>
            </a:r>
            <a:r>
              <a:rPr lang="en-US" dirty="0"/>
              <a:t>the risk of an attacker spoofing source addresses as decoys for </a:t>
            </a:r>
            <a:r>
              <a:rPr lang="en-US" dirty="0" smtClean="0"/>
              <a:t>other scanning activity.</a:t>
            </a:r>
          </a:p>
          <a:p>
            <a:pPr lvl="1"/>
            <a:r>
              <a:rPr lang="en-US" dirty="0" smtClean="0"/>
              <a:t>The </a:t>
            </a:r>
            <a:r>
              <a:rPr lang="en-US" dirty="0"/>
              <a:t>best defense is to carefully control what traffic you </a:t>
            </a:r>
            <a:r>
              <a:rPr lang="en-US" dirty="0" smtClean="0"/>
              <a:t>let in </a:t>
            </a:r>
            <a:r>
              <a:rPr lang="en-US" dirty="0"/>
              <a:t>and out of your network, using firewalls, network filters, and host </a:t>
            </a:r>
            <a:r>
              <a:rPr lang="en-US" dirty="0" smtClean="0"/>
              <a:t>filters.</a:t>
            </a:r>
          </a:p>
          <a:p>
            <a:pPr lvl="2"/>
            <a:r>
              <a:rPr lang="en-US" dirty="0" smtClean="0"/>
              <a:t>Carefully </a:t>
            </a:r>
            <a:r>
              <a:rPr lang="en-US" dirty="0"/>
              <a:t>monitor any traffic </a:t>
            </a:r>
            <a:r>
              <a:rPr lang="en-US" dirty="0" smtClean="0"/>
              <a:t>allowed into the network</a:t>
            </a:r>
            <a:endParaRPr lang="en-US" dirty="0"/>
          </a:p>
        </p:txBody>
      </p:sp>
    </p:spTree>
    <p:extLst>
      <p:ext uri="{BB962C8B-B14F-4D97-AF65-F5344CB8AC3E}">
        <p14:creationId xmlns:p14="http://schemas.microsoft.com/office/powerpoint/2010/main" val="345730183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Passive vs. Active Tools</a:t>
            </a:r>
          </a:p>
        </p:txBody>
      </p:sp>
      <p:sp>
        <p:nvSpPr>
          <p:cNvPr id="3" name="Content Placeholder 2"/>
          <p:cNvSpPr>
            <a:spLocks noGrp="1"/>
          </p:cNvSpPr>
          <p:nvPr>
            <p:ph idx="1"/>
          </p:nvPr>
        </p:nvSpPr>
        <p:spPr/>
        <p:txBody>
          <a:bodyPr/>
          <a:lstStyle/>
          <a:p>
            <a:r>
              <a:rPr lang="en-US" i="1" dirty="0" smtClean="0"/>
              <a:t>Active tools </a:t>
            </a:r>
            <a:r>
              <a:rPr lang="en-US" dirty="0" smtClean="0"/>
              <a:t>interact with a target system in a fashion where their use can be detected.</a:t>
            </a:r>
          </a:p>
          <a:p>
            <a:pPr lvl="1"/>
            <a:r>
              <a:rPr lang="en-US" dirty="0" smtClean="0"/>
              <a:t>Scanning a network with Nmap (Network Mapper) is an active act that can be detected.</a:t>
            </a:r>
          </a:p>
          <a:p>
            <a:r>
              <a:rPr lang="en-US" i="1" dirty="0" smtClean="0"/>
              <a:t>Passive tools </a:t>
            </a:r>
            <a:r>
              <a:rPr lang="en-US" dirty="0" smtClean="0"/>
              <a:t>are those that do not interact with the system in a manner that would permit detection, as in sending packets or altering traffic.</a:t>
            </a:r>
          </a:p>
          <a:p>
            <a:pPr lvl="1"/>
            <a:r>
              <a:rPr lang="en-US" dirty="0" smtClean="0"/>
              <a:t>Examples include Tripwire and OS mapping by analyzing TCP/IP traces with a tool such as Wireshark.</a:t>
            </a:r>
          </a:p>
          <a:p>
            <a:pPr lvl="1"/>
            <a:r>
              <a:rPr lang="en-US" dirty="0" smtClean="0"/>
              <a:t>They can use existing traffic to provide data for analysis.</a:t>
            </a:r>
            <a:endParaRPr lang="en-US" dirty="0"/>
          </a:p>
        </p:txBody>
      </p:sp>
    </p:spTree>
    <p:extLst>
      <p:ext uri="{BB962C8B-B14F-4D97-AF65-F5344CB8AC3E}">
        <p14:creationId xmlns:p14="http://schemas.microsoft.com/office/powerpoint/2010/main" val="346336378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6019800"/>
            <a:ext cx="7924800" cy="457200"/>
          </a:xfrm>
        </p:spPr>
        <p:txBody>
          <a:bodyPr/>
          <a:lstStyle/>
          <a:p>
            <a:r>
              <a:rPr lang="en-US" dirty="0"/>
              <a:t>Figure 13.14 Zenmap—a port scanner based on Nmap</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5148" y="1229139"/>
            <a:ext cx="4293704" cy="4638261"/>
          </a:xfrm>
          <a:prstGeom prst="rect">
            <a:avLst/>
          </a:prstGeom>
        </p:spPr>
      </p:pic>
    </p:spTree>
    <p:extLst>
      <p:ext uri="{BB962C8B-B14F-4D97-AF65-F5344CB8AC3E}">
        <p14:creationId xmlns:p14="http://schemas.microsoft.com/office/powerpoint/2010/main" val="1354359754"/>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Banner Grabbing</a:t>
            </a:r>
          </a:p>
        </p:txBody>
      </p:sp>
      <p:sp>
        <p:nvSpPr>
          <p:cNvPr id="4" name="Content Placeholder 3"/>
          <p:cNvSpPr>
            <a:spLocks noGrp="1"/>
          </p:cNvSpPr>
          <p:nvPr>
            <p:ph idx="1"/>
          </p:nvPr>
        </p:nvSpPr>
        <p:spPr/>
        <p:txBody>
          <a:bodyPr/>
          <a:lstStyle/>
          <a:p>
            <a:r>
              <a:rPr lang="en-US" b="1" dirty="0" smtClean="0"/>
              <a:t>Banner grabbing </a:t>
            </a:r>
            <a:r>
              <a:rPr lang="en-US" dirty="0" smtClean="0"/>
              <a:t>is </a:t>
            </a:r>
            <a:r>
              <a:rPr lang="en-US" dirty="0"/>
              <a:t>a technique used to gather information </a:t>
            </a:r>
            <a:r>
              <a:rPr lang="en-US" dirty="0" smtClean="0"/>
              <a:t>from </a:t>
            </a:r>
            <a:r>
              <a:rPr lang="en-US" dirty="0"/>
              <a:t>a </a:t>
            </a:r>
            <a:r>
              <a:rPr lang="en-US" dirty="0" smtClean="0"/>
              <a:t>service that </a:t>
            </a:r>
            <a:r>
              <a:rPr lang="en-US" dirty="0"/>
              <a:t>publicizes information via a banner</a:t>
            </a:r>
            <a:r>
              <a:rPr lang="en-US" dirty="0" smtClean="0"/>
              <a:t>.</a:t>
            </a:r>
          </a:p>
          <a:p>
            <a:r>
              <a:rPr lang="en-US" dirty="0"/>
              <a:t>Banners can be used for </a:t>
            </a:r>
            <a:r>
              <a:rPr lang="en-US" dirty="0" smtClean="0"/>
              <a:t>many things.</a:t>
            </a:r>
          </a:p>
          <a:p>
            <a:pPr lvl="1"/>
            <a:r>
              <a:rPr lang="en-US" dirty="0" smtClean="0"/>
              <a:t>Identify </a:t>
            </a:r>
            <a:r>
              <a:rPr lang="en-US" dirty="0"/>
              <a:t>services by type, version</a:t>
            </a:r>
            <a:r>
              <a:rPr lang="en-US" dirty="0" smtClean="0"/>
              <a:t>, and </a:t>
            </a:r>
            <a:r>
              <a:rPr lang="en-US" dirty="0"/>
              <a:t>so </a:t>
            </a:r>
            <a:r>
              <a:rPr lang="en-US" dirty="0" smtClean="0"/>
              <a:t>forth</a:t>
            </a:r>
          </a:p>
          <a:p>
            <a:pPr lvl="1"/>
            <a:r>
              <a:rPr lang="en-US" dirty="0" smtClean="0"/>
              <a:t>Enable </a:t>
            </a:r>
            <a:r>
              <a:rPr lang="en-US" dirty="0"/>
              <a:t>administrators to post information, </a:t>
            </a:r>
            <a:r>
              <a:rPr lang="en-US" dirty="0" smtClean="0"/>
              <a:t>including warnings</a:t>
            </a:r>
            <a:r>
              <a:rPr lang="en-US" dirty="0"/>
              <a:t>, to users when they log </a:t>
            </a:r>
            <a:r>
              <a:rPr lang="en-US" dirty="0" smtClean="0"/>
              <a:t>in</a:t>
            </a:r>
          </a:p>
          <a:p>
            <a:pPr lvl="1"/>
            <a:r>
              <a:rPr lang="en-US" dirty="0" smtClean="0"/>
              <a:t>Attackers determine services running</a:t>
            </a:r>
            <a:endParaRPr lang="en-US" dirty="0"/>
          </a:p>
        </p:txBody>
      </p:sp>
    </p:spTree>
    <p:extLst>
      <p:ext uri="{BB962C8B-B14F-4D97-AF65-F5344CB8AC3E}">
        <p14:creationId xmlns:p14="http://schemas.microsoft.com/office/powerpoint/2010/main" val="329386262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73505"/>
            <a:ext cx="7924800" cy="457200"/>
          </a:xfrm>
        </p:spPr>
        <p:txBody>
          <a:bodyPr/>
          <a:lstStyle/>
          <a:p>
            <a:r>
              <a:rPr lang="en-US" dirty="0"/>
              <a:t>Figure 13.15 Banner grabbing using Telnet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594" y="1600200"/>
            <a:ext cx="4740812" cy="3327009"/>
          </a:xfrm>
          <a:prstGeom prst="rect">
            <a:avLst/>
          </a:prstGeom>
        </p:spPr>
      </p:pic>
    </p:spTree>
    <p:extLst>
      <p:ext uri="{BB962C8B-B14F-4D97-AF65-F5344CB8AC3E}">
        <p14:creationId xmlns:p14="http://schemas.microsoft.com/office/powerpoint/2010/main" val="5110625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Role</a:t>
            </a:r>
          </a:p>
        </p:txBody>
      </p:sp>
      <p:sp>
        <p:nvSpPr>
          <p:cNvPr id="4" name="Content Placeholder 3"/>
          <p:cNvSpPr>
            <a:spLocks noGrp="1"/>
          </p:cNvSpPr>
          <p:nvPr>
            <p:ph idx="1"/>
          </p:nvPr>
        </p:nvSpPr>
        <p:spPr/>
        <p:txBody>
          <a:bodyPr/>
          <a:lstStyle/>
          <a:p>
            <a:r>
              <a:rPr lang="en-US" dirty="0" smtClean="0"/>
              <a:t>A </a:t>
            </a:r>
            <a:r>
              <a:rPr lang="en-US" b="1" dirty="0" smtClean="0"/>
              <a:t>role</a:t>
            </a:r>
            <a:r>
              <a:rPr lang="en-US" dirty="0" smtClean="0"/>
              <a:t> </a:t>
            </a:r>
            <a:r>
              <a:rPr lang="en-US" dirty="0"/>
              <a:t>is usually synonymous with a job or set of functions</a:t>
            </a:r>
            <a:r>
              <a:rPr lang="en-US" dirty="0" smtClean="0"/>
              <a:t>.</a:t>
            </a:r>
          </a:p>
          <a:p>
            <a:r>
              <a:rPr lang="en-US" dirty="0"/>
              <a:t>Security admins need to accomplish </a:t>
            </a:r>
            <a:r>
              <a:rPr lang="en-US" dirty="0" smtClean="0"/>
              <a:t>specific functions</a:t>
            </a:r>
          </a:p>
          <a:p>
            <a:pPr lvl="1"/>
            <a:r>
              <a:rPr lang="en-US" dirty="0"/>
              <a:t>In general, anyone serving in the role of </a:t>
            </a:r>
            <a:r>
              <a:rPr lang="en-US" dirty="0" smtClean="0"/>
              <a:t>security admin </a:t>
            </a:r>
            <a:r>
              <a:rPr lang="en-US" dirty="0"/>
              <a:t>needs the same rights and privileges as every other security </a:t>
            </a:r>
            <a:r>
              <a:rPr lang="en-US" dirty="0" smtClean="0"/>
              <a:t>admin.</a:t>
            </a:r>
          </a:p>
          <a:p>
            <a:pPr lvl="1"/>
            <a:r>
              <a:rPr lang="en-US" dirty="0" smtClean="0"/>
              <a:t>For </a:t>
            </a:r>
            <a:r>
              <a:rPr lang="en-US" dirty="0"/>
              <a:t>simplicity and efficiency, rights and privileges can be assigned to </a:t>
            </a:r>
            <a:r>
              <a:rPr lang="en-US" dirty="0" smtClean="0"/>
              <a:t>the role </a:t>
            </a:r>
            <a:r>
              <a:rPr lang="en-US" dirty="0"/>
              <a:t>security admin, and anyone assigned to fulfill that role </a:t>
            </a:r>
            <a:r>
              <a:rPr lang="en-US" dirty="0" smtClean="0"/>
              <a:t>automatically has </a:t>
            </a:r>
            <a:r>
              <a:rPr lang="en-US" dirty="0"/>
              <a:t>the correct rights and privileges to perform the required tasks.</a:t>
            </a:r>
          </a:p>
        </p:txBody>
      </p:sp>
    </p:spTree>
    <p:extLst>
      <p:ext uri="{BB962C8B-B14F-4D97-AF65-F5344CB8AC3E}">
        <p14:creationId xmlns:p14="http://schemas.microsoft.com/office/powerpoint/2010/main" val="2573410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Policies</a:t>
            </a:r>
          </a:p>
        </p:txBody>
      </p:sp>
      <p:sp>
        <p:nvSpPr>
          <p:cNvPr id="3" name="Content Placeholder 2"/>
          <p:cNvSpPr>
            <a:spLocks noGrp="1"/>
          </p:cNvSpPr>
          <p:nvPr>
            <p:ph idx="1"/>
          </p:nvPr>
        </p:nvSpPr>
        <p:spPr/>
        <p:txBody>
          <a:bodyPr/>
          <a:lstStyle/>
          <a:p>
            <a:r>
              <a:rPr lang="en-US" dirty="0"/>
              <a:t>To help users select a good</a:t>
            </a:r>
            <a:r>
              <a:rPr lang="en-US" dirty="0" smtClean="0"/>
              <a:t>, difficult-to-guess </a:t>
            </a:r>
            <a:r>
              <a:rPr lang="en-US" dirty="0"/>
              <a:t>password, most organizations implement and enforce </a:t>
            </a:r>
            <a:r>
              <a:rPr lang="en-US" dirty="0" smtClean="0"/>
              <a:t>a </a:t>
            </a:r>
            <a:r>
              <a:rPr lang="en-US" b="1" dirty="0" smtClean="0"/>
              <a:t>password policy</a:t>
            </a:r>
            <a:r>
              <a:rPr lang="en-US" dirty="0"/>
              <a:t> </a:t>
            </a:r>
            <a:r>
              <a:rPr lang="en-US" dirty="0" smtClean="0"/>
              <a:t>with these components:</a:t>
            </a:r>
          </a:p>
          <a:p>
            <a:pPr lvl="1"/>
            <a:r>
              <a:rPr lang="en-US" dirty="0"/>
              <a:t>Password </a:t>
            </a:r>
            <a:r>
              <a:rPr lang="en-US" dirty="0" smtClean="0"/>
              <a:t>construction</a:t>
            </a:r>
          </a:p>
          <a:p>
            <a:pPr lvl="1"/>
            <a:r>
              <a:rPr lang="en-US" dirty="0"/>
              <a:t>Reuse </a:t>
            </a:r>
            <a:r>
              <a:rPr lang="en-US" dirty="0" smtClean="0"/>
              <a:t>restrictions</a:t>
            </a:r>
          </a:p>
          <a:p>
            <a:pPr lvl="1"/>
            <a:r>
              <a:rPr lang="en-US" dirty="0" smtClean="0"/>
              <a:t>Duration</a:t>
            </a:r>
          </a:p>
          <a:p>
            <a:pPr lvl="1"/>
            <a:r>
              <a:rPr lang="en-US" dirty="0"/>
              <a:t>Protection of </a:t>
            </a:r>
            <a:r>
              <a:rPr lang="en-US" dirty="0" smtClean="0"/>
              <a:t>passwords</a:t>
            </a:r>
          </a:p>
          <a:p>
            <a:pPr lvl="1"/>
            <a:r>
              <a:rPr lang="en-US" dirty="0" smtClean="0"/>
              <a:t>Consequences</a:t>
            </a:r>
            <a:endParaRPr lang="en-US" dirty="0"/>
          </a:p>
        </p:txBody>
      </p:sp>
    </p:spTree>
    <p:extLst>
      <p:ext uri="{BB962C8B-B14F-4D97-AF65-F5344CB8AC3E}">
        <p14:creationId xmlns:p14="http://schemas.microsoft.com/office/powerpoint/2010/main" val="11747396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876300"/>
          </a:xfrm>
        </p:spPr>
        <p:txBody>
          <a:bodyPr/>
          <a:lstStyle/>
          <a:p>
            <a:r>
              <a:rPr lang="en-AU" dirty="0" smtClean="0"/>
              <a:t>Module 6 Learning Objectives</a:t>
            </a:r>
            <a:endParaRPr lang="en-AU" dirty="0"/>
          </a:p>
        </p:txBody>
      </p:sp>
      <p:sp>
        <p:nvSpPr>
          <p:cNvPr id="3" name="Content Placeholder 2"/>
          <p:cNvSpPr>
            <a:spLocks noGrp="1"/>
          </p:cNvSpPr>
          <p:nvPr>
            <p:ph idx="1"/>
          </p:nvPr>
        </p:nvSpPr>
        <p:spPr>
          <a:xfrm>
            <a:off x="0" y="1600200"/>
            <a:ext cx="9144000" cy="4297363"/>
          </a:xfrm>
        </p:spPr>
        <p:txBody>
          <a:bodyPr/>
          <a:lstStyle/>
          <a:p>
            <a:pPr marL="0" indent="0">
              <a:buNone/>
            </a:pPr>
            <a:r>
              <a:rPr lang="en-AU" dirty="0"/>
              <a:t>On successful completion of this module, </a:t>
            </a:r>
            <a:r>
              <a:rPr lang="en-AU" dirty="0" smtClean="0"/>
              <a:t>students </a:t>
            </a:r>
            <a:r>
              <a:rPr lang="en-AU" dirty="0"/>
              <a:t>should be able to: </a:t>
            </a:r>
            <a:endParaRPr lang="en-AU" dirty="0" smtClean="0"/>
          </a:p>
          <a:p>
            <a:pPr lvl="1"/>
            <a:r>
              <a:rPr lang="en-AU" sz="2000" dirty="0" smtClean="0"/>
              <a:t>discuss </a:t>
            </a:r>
            <a:r>
              <a:rPr lang="en-AU" sz="2000" dirty="0"/>
              <a:t>the methods and protocols for remote access to networks </a:t>
            </a:r>
            <a:endParaRPr lang="en-AU" sz="2000" dirty="0" smtClean="0"/>
          </a:p>
          <a:p>
            <a:pPr lvl="1"/>
            <a:r>
              <a:rPr lang="en-AU" sz="2000" dirty="0" smtClean="0"/>
              <a:t>identify </a:t>
            </a:r>
            <a:r>
              <a:rPr lang="en-AU" sz="2000" dirty="0"/>
              <a:t>and describe authentication, authorisation and accounting (AAA) protocols </a:t>
            </a:r>
            <a:endParaRPr lang="en-AU" sz="2000" dirty="0" smtClean="0"/>
          </a:p>
          <a:p>
            <a:pPr lvl="1"/>
            <a:r>
              <a:rPr lang="en-AU" sz="2000" dirty="0" smtClean="0"/>
              <a:t>explain </a:t>
            </a:r>
            <a:r>
              <a:rPr lang="en-AU" sz="2000" dirty="0"/>
              <a:t>authentication methods and the security implications in their use </a:t>
            </a:r>
            <a:endParaRPr lang="en-AU" sz="2000" dirty="0" smtClean="0"/>
          </a:p>
          <a:p>
            <a:pPr lvl="1"/>
            <a:r>
              <a:rPr lang="en-AU" sz="2000" dirty="0" smtClean="0"/>
              <a:t>implement </a:t>
            </a:r>
            <a:r>
              <a:rPr lang="en-AU" sz="2000" dirty="0"/>
              <a:t>virtual private networks (VPN) and their security aspects </a:t>
            </a:r>
            <a:endParaRPr lang="en-AU" sz="2000" dirty="0" smtClean="0"/>
          </a:p>
          <a:p>
            <a:pPr lvl="1"/>
            <a:r>
              <a:rPr lang="en-AU" sz="2000" dirty="0" smtClean="0"/>
              <a:t>describe </a:t>
            </a:r>
            <a:r>
              <a:rPr lang="en-AU" sz="2000" dirty="0"/>
              <a:t>Internet protocol security (IPsec) and its use in securing communications </a:t>
            </a:r>
            <a:endParaRPr lang="en-AU" sz="2000" dirty="0" smtClean="0"/>
          </a:p>
          <a:p>
            <a:pPr lvl="1"/>
            <a:r>
              <a:rPr lang="en-AU" sz="2000" dirty="0" smtClean="0"/>
              <a:t>apply </a:t>
            </a:r>
            <a:r>
              <a:rPr lang="en-AU" sz="2000" dirty="0"/>
              <a:t>the appropriate network tools to facilitate network security </a:t>
            </a:r>
            <a:endParaRPr lang="en-AU" sz="2000" dirty="0" smtClean="0"/>
          </a:p>
          <a:p>
            <a:pPr lvl="1"/>
            <a:r>
              <a:rPr lang="en-AU" sz="2000" dirty="0" smtClean="0"/>
              <a:t>determine </a:t>
            </a:r>
            <a:r>
              <a:rPr lang="en-AU" sz="2000" dirty="0"/>
              <a:t>the appropriate use of </a:t>
            </a:r>
            <a:r>
              <a:rPr lang="en-AU" sz="2000" dirty="0" smtClean="0"/>
              <a:t>network security tools </a:t>
            </a:r>
            <a:r>
              <a:rPr lang="en-AU" sz="2000" dirty="0"/>
              <a:t>to facilitate network security </a:t>
            </a:r>
            <a:endParaRPr lang="en-AU" sz="2000" dirty="0" smtClean="0"/>
          </a:p>
          <a:p>
            <a:pPr lvl="1"/>
            <a:r>
              <a:rPr lang="en-AU" sz="2000" dirty="0" smtClean="0"/>
              <a:t>apply </a:t>
            </a:r>
            <a:r>
              <a:rPr lang="en-AU" sz="2000" dirty="0"/>
              <a:t>host based security applications.</a:t>
            </a:r>
          </a:p>
        </p:txBody>
      </p:sp>
    </p:spTree>
    <p:extLst>
      <p:ext uri="{BB962C8B-B14F-4D97-AF65-F5344CB8AC3E}">
        <p14:creationId xmlns:p14="http://schemas.microsoft.com/office/powerpoint/2010/main" val="8214868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Domain Password Policy</a:t>
            </a:r>
            <a:endParaRPr lang="en-US" dirty="0"/>
          </a:p>
        </p:txBody>
      </p:sp>
      <p:sp>
        <p:nvSpPr>
          <p:cNvPr id="3" name="Content Placeholder 2"/>
          <p:cNvSpPr>
            <a:spLocks noGrp="1"/>
          </p:cNvSpPr>
          <p:nvPr>
            <p:ph idx="1"/>
          </p:nvPr>
        </p:nvSpPr>
        <p:spPr>
          <a:xfrm>
            <a:off x="457200" y="1981200"/>
            <a:ext cx="8229600" cy="4724400"/>
          </a:xfrm>
        </p:spPr>
        <p:txBody>
          <a:bodyPr/>
          <a:lstStyle/>
          <a:p>
            <a:r>
              <a:rPr lang="en-US" dirty="0"/>
              <a:t>A </a:t>
            </a:r>
            <a:r>
              <a:rPr lang="en-US" b="1" dirty="0"/>
              <a:t>domain password policy </a:t>
            </a:r>
            <a:r>
              <a:rPr lang="en-US" dirty="0"/>
              <a:t>is a password policy for a specific domain</a:t>
            </a:r>
            <a:r>
              <a:rPr lang="en-US" dirty="0" smtClean="0"/>
              <a:t>.</a:t>
            </a:r>
          </a:p>
          <a:p>
            <a:r>
              <a:rPr lang="en-US" dirty="0"/>
              <a:t>T</a:t>
            </a:r>
            <a:r>
              <a:rPr lang="en-US" dirty="0" smtClean="0"/>
              <a:t>he </a:t>
            </a:r>
            <a:r>
              <a:rPr lang="en-US" b="1" dirty="0" smtClean="0"/>
              <a:t>domain controller</a:t>
            </a:r>
            <a:r>
              <a:rPr lang="en-US" dirty="0" smtClean="0"/>
              <a:t> is </a:t>
            </a:r>
            <a:r>
              <a:rPr lang="en-US" dirty="0"/>
              <a:t>a computer that responds to security </a:t>
            </a:r>
            <a:r>
              <a:rPr lang="en-US" dirty="0" smtClean="0"/>
              <a:t>authentication requests</a:t>
            </a:r>
            <a:r>
              <a:rPr lang="en-US" dirty="0"/>
              <a:t>, such as logging into a </a:t>
            </a:r>
            <a:r>
              <a:rPr lang="en-US" dirty="0" smtClean="0"/>
              <a:t>computer.</a:t>
            </a:r>
          </a:p>
          <a:p>
            <a:r>
              <a:rPr lang="en-US" dirty="0" smtClean="0"/>
              <a:t>The domain </a:t>
            </a:r>
            <a:r>
              <a:rPr lang="en-US" dirty="0"/>
              <a:t>password policy usually falls under a </a:t>
            </a:r>
            <a:r>
              <a:rPr lang="en-US" b="1" dirty="0"/>
              <a:t>group policy object (GPO)</a:t>
            </a:r>
            <a:r>
              <a:rPr lang="en-US" dirty="0"/>
              <a:t> </a:t>
            </a:r>
            <a:r>
              <a:rPr lang="en-US" dirty="0" smtClean="0"/>
              <a:t>and has several elements.</a:t>
            </a:r>
          </a:p>
          <a:p>
            <a:r>
              <a:rPr lang="en-US" dirty="0"/>
              <a:t>Domains are logical groups of computers that share a central </a:t>
            </a:r>
            <a:r>
              <a:rPr lang="en-US" dirty="0" smtClean="0"/>
              <a:t>directory database</a:t>
            </a:r>
            <a:r>
              <a:rPr lang="en-US" dirty="0"/>
              <a:t>, known as the Active Directory </a:t>
            </a:r>
            <a:r>
              <a:rPr lang="en-US" dirty="0" smtClean="0"/>
              <a:t>database.</a:t>
            </a:r>
            <a:endParaRPr lang="en-US" dirty="0"/>
          </a:p>
        </p:txBody>
      </p:sp>
    </p:spTree>
    <p:extLst>
      <p:ext uri="{BB962C8B-B14F-4D97-AF65-F5344CB8AC3E}">
        <p14:creationId xmlns:p14="http://schemas.microsoft.com/office/powerpoint/2010/main" val="1992593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334000"/>
            <a:ext cx="7924800" cy="457200"/>
          </a:xfrm>
        </p:spPr>
        <p:txBody>
          <a:bodyPr/>
          <a:lstStyle/>
          <a:p>
            <a:r>
              <a:rPr lang="en-US" dirty="0"/>
              <a:t>Figure 11.4 Password policy options in Windows Local Security Policy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967" y="1752600"/>
            <a:ext cx="6566065" cy="3299447"/>
          </a:xfrm>
          <a:prstGeom prst="rect">
            <a:avLst/>
          </a:prstGeom>
        </p:spPr>
      </p:pic>
    </p:spTree>
    <p:extLst>
      <p:ext uri="{BB962C8B-B14F-4D97-AF65-F5344CB8AC3E}">
        <p14:creationId xmlns:p14="http://schemas.microsoft.com/office/powerpoint/2010/main" val="33764261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Single Sign-On</a:t>
            </a:r>
          </a:p>
        </p:txBody>
      </p:sp>
      <p:sp>
        <p:nvSpPr>
          <p:cNvPr id="16387" name="Rectangle 3"/>
          <p:cNvSpPr>
            <a:spLocks noGrp="1" noChangeArrowheads="1"/>
          </p:cNvSpPr>
          <p:nvPr>
            <p:ph idx="1"/>
          </p:nvPr>
        </p:nvSpPr>
        <p:spPr/>
        <p:txBody>
          <a:bodyPr/>
          <a:lstStyle/>
          <a:p>
            <a:r>
              <a:rPr lang="en-US" altLang="en-US" b="1" dirty="0"/>
              <a:t>Single sign-on (SSO) </a:t>
            </a:r>
            <a:r>
              <a:rPr lang="en-US" altLang="en-US" dirty="0"/>
              <a:t>is a form of authentication that involves the transferring of credentials between systems</a:t>
            </a:r>
            <a:r>
              <a:rPr lang="en-US" altLang="en-US" dirty="0" smtClean="0"/>
              <a:t>.</a:t>
            </a:r>
            <a:endParaRPr lang="en-US" altLang="en-US" dirty="0" smtClean="0">
              <a:solidFill>
                <a:srgbClr val="FF0000"/>
              </a:solidFill>
            </a:endParaRPr>
          </a:p>
          <a:p>
            <a:pPr lvl="1"/>
            <a:r>
              <a:rPr lang="en-US" altLang="en-US" dirty="0" smtClean="0"/>
              <a:t>Single </a:t>
            </a:r>
            <a:r>
              <a:rPr lang="en-US" altLang="en-US" dirty="0"/>
              <a:t>sign-on allows a user to transfer her credentials, </a:t>
            </a:r>
            <a:r>
              <a:rPr lang="en-US" altLang="en-US" dirty="0" smtClean="0"/>
              <a:t>so that </a:t>
            </a:r>
            <a:r>
              <a:rPr lang="en-US" altLang="en-US" dirty="0"/>
              <a:t>logging into one system acts to log her into all of them</a:t>
            </a:r>
            <a:r>
              <a:rPr lang="en-US" altLang="en-US" dirty="0" smtClean="0"/>
              <a:t>.</a:t>
            </a:r>
          </a:p>
          <a:p>
            <a:pPr lvl="1"/>
            <a:r>
              <a:rPr lang="en-US" altLang="en-US" dirty="0">
                <a:ea typeface="ヒラギノ角ゴ Pro W3" pitchFamily="-112" charset="-128"/>
              </a:rPr>
              <a:t>SSO is usually a little more difficult to implement than vendors would lead you to </a:t>
            </a:r>
            <a:r>
              <a:rPr lang="en-US" altLang="en-US" dirty="0" smtClean="0">
                <a:ea typeface="ヒラギノ角ゴ Pro W3" pitchFamily="-112" charset="-128"/>
              </a:rPr>
              <a:t>believe.</a:t>
            </a:r>
            <a:endParaRPr lang="en-US" altLang="en-US" dirty="0" smtClean="0"/>
          </a:p>
        </p:txBody>
      </p:sp>
    </p:spTree>
    <p:extLst>
      <p:ext uri="{BB962C8B-B14F-4D97-AF65-F5344CB8AC3E}">
        <p14:creationId xmlns:p14="http://schemas.microsoft.com/office/powerpoint/2010/main" val="241480382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105400"/>
            <a:ext cx="7924800" cy="457200"/>
          </a:xfrm>
        </p:spPr>
        <p:txBody>
          <a:bodyPr/>
          <a:lstStyle/>
          <a:p>
            <a:r>
              <a:rPr lang="en-US" dirty="0"/>
              <a:t>Figure 11.5 Single sign-on process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8367" y="1981200"/>
            <a:ext cx="6867265" cy="2825496"/>
          </a:xfrm>
          <a:prstGeom prst="rect">
            <a:avLst/>
          </a:prstGeom>
        </p:spPr>
      </p:pic>
    </p:spTree>
    <p:extLst>
      <p:ext uri="{BB962C8B-B14F-4D97-AF65-F5344CB8AC3E}">
        <p14:creationId xmlns:p14="http://schemas.microsoft.com/office/powerpoint/2010/main" val="9770032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of Day Restrictions</a:t>
            </a:r>
          </a:p>
        </p:txBody>
      </p:sp>
      <p:sp>
        <p:nvSpPr>
          <p:cNvPr id="3" name="Content Placeholder 2"/>
          <p:cNvSpPr>
            <a:spLocks noGrp="1"/>
          </p:cNvSpPr>
          <p:nvPr>
            <p:ph idx="1"/>
          </p:nvPr>
        </p:nvSpPr>
        <p:spPr>
          <a:xfrm>
            <a:off x="457200" y="1981200"/>
            <a:ext cx="8229600" cy="4343400"/>
          </a:xfrm>
        </p:spPr>
        <p:txBody>
          <a:bodyPr/>
          <a:lstStyle/>
          <a:p>
            <a:r>
              <a:rPr lang="en-US" dirty="0" smtClean="0"/>
              <a:t>Time </a:t>
            </a:r>
            <a:r>
              <a:rPr lang="en-US" dirty="0"/>
              <a:t>of day restrictions </a:t>
            </a:r>
            <a:r>
              <a:rPr lang="en-US" dirty="0" smtClean="0"/>
              <a:t>limit </a:t>
            </a:r>
            <a:r>
              <a:rPr lang="en-US" dirty="0"/>
              <a:t>when a user can log in, when certain resources can be accessed, and so on</a:t>
            </a:r>
            <a:r>
              <a:rPr lang="en-US" dirty="0" smtClean="0"/>
              <a:t>.</a:t>
            </a:r>
            <a:endParaRPr lang="en-US" dirty="0"/>
          </a:p>
          <a:p>
            <a:r>
              <a:rPr lang="en-US" dirty="0" smtClean="0"/>
              <a:t>From </a:t>
            </a:r>
            <a:r>
              <a:rPr lang="en-US" dirty="0"/>
              <a:t>a security perspective, time </a:t>
            </a:r>
            <a:r>
              <a:rPr lang="en-US" dirty="0" smtClean="0"/>
              <a:t>of day </a:t>
            </a:r>
            <a:r>
              <a:rPr lang="en-US" dirty="0"/>
              <a:t>restrictions can be very useful</a:t>
            </a:r>
            <a:r>
              <a:rPr lang="en-US" dirty="0" smtClean="0"/>
              <a:t>.</a:t>
            </a:r>
          </a:p>
          <a:p>
            <a:r>
              <a:rPr lang="en-US" dirty="0" smtClean="0"/>
              <a:t>Time </a:t>
            </a:r>
            <a:r>
              <a:rPr lang="en-US" dirty="0"/>
              <a:t>of day restrictions can also serve </a:t>
            </a:r>
            <a:r>
              <a:rPr lang="en-US" dirty="0" smtClean="0"/>
              <a:t>as a </a:t>
            </a:r>
            <a:r>
              <a:rPr lang="en-US" dirty="0"/>
              <a:t>mechanism to enforce internal controls of critical or sensitive resources</a:t>
            </a:r>
            <a:r>
              <a:rPr lang="en-US" dirty="0" smtClean="0"/>
              <a:t>.</a:t>
            </a:r>
          </a:p>
          <a:p>
            <a:r>
              <a:rPr lang="en-US" dirty="0" smtClean="0"/>
              <a:t>A drawback is that a user cannot </a:t>
            </a:r>
            <a:r>
              <a:rPr lang="en-US" dirty="0"/>
              <a:t>go to work outside of normal hours to “catch up” </a:t>
            </a:r>
            <a:r>
              <a:rPr lang="en-US" dirty="0" smtClean="0"/>
              <a:t>with work </a:t>
            </a:r>
            <a:r>
              <a:rPr lang="en-US" dirty="0"/>
              <a:t>tasks</a:t>
            </a:r>
            <a:r>
              <a:rPr lang="en-US" dirty="0" smtClean="0"/>
              <a:t>.</a:t>
            </a:r>
            <a:endParaRPr lang="en-US" dirty="0"/>
          </a:p>
        </p:txBody>
      </p:sp>
    </p:spTree>
    <p:extLst>
      <p:ext uri="{BB962C8B-B14F-4D97-AF65-F5344CB8AC3E}">
        <p14:creationId xmlns:p14="http://schemas.microsoft.com/office/powerpoint/2010/main" val="343182732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562600"/>
            <a:ext cx="7924800" cy="457200"/>
          </a:xfrm>
        </p:spPr>
        <p:txBody>
          <a:bodyPr/>
          <a:lstStyle/>
          <a:p>
            <a:r>
              <a:rPr lang="en-US" dirty="0"/>
              <a:t> Figure 11.6 Logon hours for Guest account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1155" y="1600200"/>
            <a:ext cx="5901690" cy="3640728"/>
          </a:xfrm>
          <a:prstGeom prst="rect">
            <a:avLst/>
          </a:prstGeom>
        </p:spPr>
      </p:pic>
    </p:spTree>
    <p:extLst>
      <p:ext uri="{BB962C8B-B14F-4D97-AF65-F5344CB8AC3E}">
        <p14:creationId xmlns:p14="http://schemas.microsoft.com/office/powerpoint/2010/main" val="256860942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Tokens</a:t>
            </a:r>
          </a:p>
        </p:txBody>
      </p:sp>
      <p:sp>
        <p:nvSpPr>
          <p:cNvPr id="13315" name="Rectangle 3"/>
          <p:cNvSpPr>
            <a:spLocks noGrp="1" noChangeArrowheads="1"/>
          </p:cNvSpPr>
          <p:nvPr>
            <p:ph idx="1"/>
          </p:nvPr>
        </p:nvSpPr>
        <p:spPr/>
        <p:txBody>
          <a:bodyPr/>
          <a:lstStyle/>
          <a:p>
            <a:r>
              <a:rPr lang="en-US" dirty="0"/>
              <a:t>A </a:t>
            </a:r>
            <a:r>
              <a:rPr lang="en-US" b="1" dirty="0"/>
              <a:t>token </a:t>
            </a:r>
            <a:r>
              <a:rPr lang="en-US" dirty="0"/>
              <a:t>is an authentication factor that typically takes the form of a physical or logical </a:t>
            </a:r>
            <a:r>
              <a:rPr lang="en-US" dirty="0" smtClean="0"/>
              <a:t>entity that </a:t>
            </a:r>
            <a:r>
              <a:rPr lang="en-US" dirty="0"/>
              <a:t>the user must be in possession of to access their account or </a:t>
            </a:r>
            <a:r>
              <a:rPr lang="en-US" dirty="0" smtClean="0"/>
              <a:t>certain resources.</a:t>
            </a:r>
          </a:p>
          <a:p>
            <a:pPr lvl="1"/>
            <a:r>
              <a:rPr lang="en-US" dirty="0" smtClean="0"/>
              <a:t>Physical </a:t>
            </a:r>
            <a:r>
              <a:rPr lang="en-US" dirty="0"/>
              <a:t>tokens </a:t>
            </a:r>
            <a:r>
              <a:rPr lang="en-US" dirty="0" smtClean="0"/>
              <a:t>display </a:t>
            </a:r>
            <a:r>
              <a:rPr lang="en-US" dirty="0"/>
              <a:t>a </a:t>
            </a:r>
            <a:r>
              <a:rPr lang="en-US" dirty="0" smtClean="0"/>
              <a:t>series of </a:t>
            </a:r>
            <a:r>
              <a:rPr lang="en-US" dirty="0"/>
              <a:t>numbers that changes every 30 to 90 </a:t>
            </a:r>
            <a:r>
              <a:rPr lang="en-US" dirty="0" smtClean="0"/>
              <a:t>seconds.</a:t>
            </a:r>
          </a:p>
          <a:p>
            <a:pPr lvl="1"/>
            <a:r>
              <a:rPr lang="en-US" dirty="0"/>
              <a:t>Software tokens </a:t>
            </a:r>
            <a:r>
              <a:rPr lang="en-US" dirty="0" smtClean="0"/>
              <a:t>still provide </a:t>
            </a:r>
            <a:r>
              <a:rPr lang="en-US" dirty="0"/>
              <a:t>two-factor authentication but </a:t>
            </a:r>
            <a:r>
              <a:rPr lang="en-US" dirty="0" smtClean="0"/>
              <a:t>do not </a:t>
            </a:r>
            <a:r>
              <a:rPr lang="en-US" dirty="0"/>
              <a:t>require the user to have </a:t>
            </a:r>
            <a:r>
              <a:rPr lang="en-US" dirty="0" smtClean="0"/>
              <a:t>a physical </a:t>
            </a:r>
            <a:r>
              <a:rPr lang="en-US" dirty="0"/>
              <a:t>device on hand</a:t>
            </a:r>
            <a:r>
              <a:rPr lang="en-US" dirty="0" smtClean="0"/>
              <a:t>.</a:t>
            </a:r>
            <a:endParaRPr lang="en-US" altLang="en-US" dirty="0" smtClean="0"/>
          </a:p>
        </p:txBody>
      </p:sp>
    </p:spTree>
    <p:extLst>
      <p:ext uri="{BB962C8B-B14F-4D97-AF65-F5344CB8AC3E}">
        <p14:creationId xmlns:p14="http://schemas.microsoft.com/office/powerpoint/2010/main" val="2346657198"/>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78552"/>
            <a:ext cx="7924800" cy="457200"/>
          </a:xfrm>
        </p:spPr>
        <p:txBody>
          <a:bodyPr/>
          <a:lstStyle/>
          <a:p>
            <a:r>
              <a:rPr lang="en-US" dirty="0"/>
              <a:t> Figure 11.7 Token authenticator from Blizzard Entertainment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7384" y="1981200"/>
            <a:ext cx="6809232" cy="2737104"/>
          </a:xfrm>
          <a:prstGeom prst="rect">
            <a:avLst/>
          </a:prstGeom>
        </p:spPr>
      </p:pic>
    </p:spTree>
    <p:extLst>
      <p:ext uri="{BB962C8B-B14F-4D97-AF65-F5344CB8AC3E}">
        <p14:creationId xmlns:p14="http://schemas.microsoft.com/office/powerpoint/2010/main" val="32438574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Account and Password Expiration</a:t>
            </a:r>
          </a:p>
        </p:txBody>
      </p:sp>
      <p:sp>
        <p:nvSpPr>
          <p:cNvPr id="4" name="Content Placeholder 3"/>
          <p:cNvSpPr>
            <a:spLocks noGrp="1"/>
          </p:cNvSpPr>
          <p:nvPr>
            <p:ph idx="1"/>
          </p:nvPr>
        </p:nvSpPr>
        <p:spPr/>
        <p:txBody>
          <a:bodyPr/>
          <a:lstStyle/>
          <a:p>
            <a:r>
              <a:rPr lang="en-US" dirty="0" smtClean="0"/>
              <a:t>An </a:t>
            </a:r>
            <a:r>
              <a:rPr lang="en-US" dirty="0"/>
              <a:t>account expiration or password expiration </a:t>
            </a:r>
            <a:r>
              <a:rPr lang="en-US" dirty="0" smtClean="0"/>
              <a:t>feature</a:t>
            </a:r>
            <a:r>
              <a:rPr lang="en-US" dirty="0"/>
              <a:t> </a:t>
            </a:r>
            <a:r>
              <a:rPr lang="en-US" dirty="0" smtClean="0"/>
              <a:t>allows </a:t>
            </a:r>
            <a:r>
              <a:rPr lang="en-US" dirty="0"/>
              <a:t>administrators to specify a period of time </a:t>
            </a:r>
            <a:r>
              <a:rPr lang="en-US" dirty="0" smtClean="0"/>
              <a:t>for which </a:t>
            </a:r>
            <a:r>
              <a:rPr lang="en-US" dirty="0"/>
              <a:t>a password or an account will be active</a:t>
            </a:r>
            <a:r>
              <a:rPr lang="en-US" dirty="0" smtClean="0"/>
              <a:t>.</a:t>
            </a:r>
          </a:p>
          <a:p>
            <a:r>
              <a:rPr lang="en-US" dirty="0"/>
              <a:t>For password expiration</a:t>
            </a:r>
            <a:r>
              <a:rPr lang="en-US" dirty="0" smtClean="0"/>
              <a:t>, when </a:t>
            </a:r>
            <a:r>
              <a:rPr lang="en-US" dirty="0"/>
              <a:t>the expiration date is reached, the user generally is asked to create </a:t>
            </a:r>
            <a:r>
              <a:rPr lang="en-US" dirty="0" smtClean="0"/>
              <a:t>a new </a:t>
            </a:r>
            <a:r>
              <a:rPr lang="en-US" dirty="0"/>
              <a:t>password</a:t>
            </a:r>
            <a:r>
              <a:rPr lang="en-US" dirty="0" smtClean="0"/>
              <a:t>.</a:t>
            </a:r>
          </a:p>
          <a:p>
            <a:r>
              <a:rPr lang="en-US" dirty="0" smtClean="0"/>
              <a:t>If </a:t>
            </a:r>
            <a:r>
              <a:rPr lang="en-US" dirty="0"/>
              <a:t>the password (and thus the account) </a:t>
            </a:r>
            <a:r>
              <a:rPr lang="en-US" dirty="0" smtClean="0"/>
              <a:t>has been compromised, this helps </a:t>
            </a:r>
            <a:r>
              <a:rPr lang="en-US" dirty="0"/>
              <a:t>thwart </a:t>
            </a:r>
            <a:r>
              <a:rPr lang="en-US" dirty="0" smtClean="0"/>
              <a:t>attackers.</a:t>
            </a:r>
            <a:endParaRPr lang="en-US" dirty="0"/>
          </a:p>
        </p:txBody>
      </p:sp>
    </p:spTree>
    <p:extLst>
      <p:ext uri="{BB962C8B-B14F-4D97-AF65-F5344CB8AC3E}">
        <p14:creationId xmlns:p14="http://schemas.microsoft.com/office/powerpoint/2010/main" val="240256456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Security Controls and Permissions</a:t>
            </a:r>
          </a:p>
        </p:txBody>
      </p:sp>
      <p:sp>
        <p:nvSpPr>
          <p:cNvPr id="5" name="Content Placeholder 4"/>
          <p:cNvSpPr>
            <a:spLocks noGrp="1"/>
          </p:cNvSpPr>
          <p:nvPr>
            <p:ph idx="1"/>
          </p:nvPr>
        </p:nvSpPr>
        <p:spPr>
          <a:xfrm>
            <a:off x="457200" y="1981200"/>
            <a:ext cx="8229600" cy="4572000"/>
          </a:xfrm>
        </p:spPr>
        <p:txBody>
          <a:bodyPr/>
          <a:lstStyle/>
          <a:p>
            <a:r>
              <a:rPr lang="en-US" dirty="0" smtClean="0"/>
              <a:t>Most </a:t>
            </a:r>
            <a:r>
              <a:rPr lang="en-US" dirty="0"/>
              <a:t>operating systems use the </a:t>
            </a:r>
            <a:r>
              <a:rPr lang="en-US" dirty="0" smtClean="0"/>
              <a:t>concepts of </a:t>
            </a:r>
            <a:r>
              <a:rPr lang="en-US" dirty="0"/>
              <a:t>permissions and rights to control and safeguard access to resources</a:t>
            </a:r>
            <a:r>
              <a:rPr lang="en-US" dirty="0" smtClean="0"/>
              <a:t>.</a:t>
            </a:r>
          </a:p>
          <a:p>
            <a:r>
              <a:rPr lang="en-US" dirty="0" smtClean="0"/>
              <a:t>Windows </a:t>
            </a:r>
            <a:r>
              <a:rPr lang="en-US" dirty="0"/>
              <a:t>o</a:t>
            </a:r>
            <a:r>
              <a:rPr lang="en-US" dirty="0" smtClean="0"/>
              <a:t>perating system provides an example.</a:t>
            </a:r>
          </a:p>
          <a:p>
            <a:pPr lvl="1"/>
            <a:r>
              <a:rPr lang="en-US" dirty="0" smtClean="0"/>
              <a:t>Uses the </a:t>
            </a:r>
            <a:r>
              <a:rPr lang="en-US" dirty="0"/>
              <a:t>concepts of permissions and rights to control access to files, folders, and information </a:t>
            </a:r>
            <a:r>
              <a:rPr lang="en-US" dirty="0" smtClean="0"/>
              <a:t>resources</a:t>
            </a:r>
          </a:p>
          <a:p>
            <a:pPr lvl="1"/>
            <a:r>
              <a:rPr lang="en-US" dirty="0"/>
              <a:t>Uses user rights or privileges to determine actions a user or group is allowed to perform or access</a:t>
            </a:r>
          </a:p>
          <a:p>
            <a:pPr lvl="2"/>
            <a:r>
              <a:rPr lang="en-US" dirty="0"/>
              <a:t>A very important concept to consider when assigning rights and privileges </a:t>
            </a:r>
            <a:r>
              <a:rPr lang="en-US" dirty="0" smtClean="0"/>
              <a:t>is </a:t>
            </a:r>
            <a:r>
              <a:rPr lang="en-US" dirty="0"/>
              <a:t>the concept of least </a:t>
            </a:r>
            <a:r>
              <a:rPr lang="en-US" dirty="0" smtClean="0"/>
              <a:t>privilege.</a:t>
            </a:r>
            <a:endParaRPr lang="en-US" dirty="0"/>
          </a:p>
        </p:txBody>
      </p:sp>
    </p:spTree>
    <p:extLst>
      <p:ext uri="{BB962C8B-B14F-4D97-AF65-F5344CB8AC3E}">
        <p14:creationId xmlns:p14="http://schemas.microsoft.com/office/powerpoint/2010/main" val="17507518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6 </a:t>
            </a:r>
            <a:r>
              <a:rPr lang="en-AU" smtClean="0"/>
              <a:t>Learning Resources</a:t>
            </a:r>
            <a:endParaRPr lang="en-AU" dirty="0"/>
          </a:p>
        </p:txBody>
      </p:sp>
      <p:sp>
        <p:nvSpPr>
          <p:cNvPr id="3" name="Content Placeholder 2"/>
          <p:cNvSpPr>
            <a:spLocks noGrp="1"/>
          </p:cNvSpPr>
          <p:nvPr>
            <p:ph idx="1"/>
          </p:nvPr>
        </p:nvSpPr>
        <p:spPr/>
        <p:txBody>
          <a:bodyPr/>
          <a:lstStyle/>
          <a:p>
            <a:r>
              <a:rPr lang="en-AU" dirty="0"/>
              <a:t>Conklin et al. 2016, Principles of Computer Security: CompTIA Security+, 4 </a:t>
            </a:r>
            <a:r>
              <a:rPr lang="en-AU" dirty="0" err="1"/>
              <a:t>th</a:t>
            </a:r>
            <a:r>
              <a:rPr lang="en-AU" dirty="0"/>
              <a:t> </a:t>
            </a:r>
            <a:r>
              <a:rPr lang="en-AU" dirty="0" err="1"/>
              <a:t>edn</a:t>
            </a:r>
            <a:r>
              <a:rPr lang="en-AU" dirty="0"/>
              <a:t>. </a:t>
            </a:r>
            <a:endParaRPr lang="en-AU" dirty="0" smtClean="0"/>
          </a:p>
          <a:p>
            <a:r>
              <a:rPr lang="en-AU" dirty="0" smtClean="0"/>
              <a:t>The </a:t>
            </a:r>
            <a:r>
              <a:rPr lang="en-AU" dirty="0"/>
              <a:t>readings from the text for this module are Chapter 11, pp. 288–335 and Chapter 13, pp. 377-407. </a:t>
            </a:r>
          </a:p>
        </p:txBody>
      </p:sp>
    </p:spTree>
    <p:extLst>
      <p:ext uri="{BB962C8B-B14F-4D97-AF65-F5344CB8AC3E}">
        <p14:creationId xmlns:p14="http://schemas.microsoft.com/office/powerpoint/2010/main" val="31783055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15000"/>
            <a:ext cx="7924800" cy="457200"/>
          </a:xfrm>
        </p:spPr>
        <p:txBody>
          <a:bodyPr/>
          <a:lstStyle/>
          <a:p>
            <a:r>
              <a:rPr lang="en-US" dirty="0"/>
              <a:t>Figure 11.8 Permissions for the Data folder</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365" y="1447800"/>
            <a:ext cx="3303270" cy="3987326"/>
          </a:xfrm>
          <a:prstGeom prst="rect">
            <a:avLst/>
          </a:prstGeom>
        </p:spPr>
      </p:pic>
    </p:spTree>
    <p:extLst>
      <p:ext uri="{BB962C8B-B14F-4D97-AF65-F5344CB8AC3E}">
        <p14:creationId xmlns:p14="http://schemas.microsoft.com/office/powerpoint/2010/main" val="160458713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11.9 User Rights Assignment options from Windows Local Security Policy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167" y="1447800"/>
            <a:ext cx="5651665" cy="4040941"/>
          </a:xfrm>
          <a:prstGeom prst="rect">
            <a:avLst/>
          </a:prstGeom>
        </p:spPr>
      </p:pic>
    </p:spTree>
    <p:extLst>
      <p:ext uri="{BB962C8B-B14F-4D97-AF65-F5344CB8AC3E}">
        <p14:creationId xmlns:p14="http://schemas.microsoft.com/office/powerpoint/2010/main" val="171992559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11.10 Security tab showing printer permissions in Windows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124" y="1371600"/>
            <a:ext cx="4111752" cy="4137776"/>
          </a:xfrm>
          <a:prstGeom prst="rect">
            <a:avLst/>
          </a:prstGeom>
        </p:spPr>
      </p:pic>
    </p:spTree>
    <p:extLst>
      <p:ext uri="{BB962C8B-B14F-4D97-AF65-F5344CB8AC3E}">
        <p14:creationId xmlns:p14="http://schemas.microsoft.com/office/powerpoint/2010/main" val="3625805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Control Lists</a:t>
            </a:r>
          </a:p>
        </p:txBody>
      </p:sp>
      <p:sp>
        <p:nvSpPr>
          <p:cNvPr id="3" name="Content Placeholder 2"/>
          <p:cNvSpPr>
            <a:spLocks noGrp="1"/>
          </p:cNvSpPr>
          <p:nvPr>
            <p:ph idx="1"/>
          </p:nvPr>
        </p:nvSpPr>
        <p:spPr>
          <a:xfrm>
            <a:off x="457200" y="1981200"/>
            <a:ext cx="8229600" cy="4572000"/>
          </a:xfrm>
        </p:spPr>
        <p:txBody>
          <a:bodyPr/>
          <a:lstStyle/>
          <a:p>
            <a:r>
              <a:rPr lang="en-US" b="1" dirty="0" smtClean="0"/>
              <a:t>Access </a:t>
            </a:r>
            <a:r>
              <a:rPr lang="en-US" b="1" dirty="0"/>
              <a:t>control list (ACL) </a:t>
            </a:r>
            <a:r>
              <a:rPr lang="en-US" dirty="0"/>
              <a:t>is used in more than one manner in </a:t>
            </a:r>
            <a:r>
              <a:rPr lang="en-US" dirty="0" smtClean="0"/>
              <a:t>the field </a:t>
            </a:r>
            <a:r>
              <a:rPr lang="en-US" dirty="0"/>
              <a:t>of computer security</a:t>
            </a:r>
            <a:r>
              <a:rPr lang="en-US" dirty="0" smtClean="0"/>
              <a:t>.</a:t>
            </a:r>
          </a:p>
          <a:p>
            <a:pPr lvl="1"/>
            <a:r>
              <a:rPr lang="en-US" dirty="0" smtClean="0"/>
              <a:t>Routers </a:t>
            </a:r>
            <a:r>
              <a:rPr lang="en-US" dirty="0"/>
              <a:t>and </a:t>
            </a:r>
            <a:r>
              <a:rPr lang="en-US" dirty="0" smtClean="0"/>
              <a:t>firewalls: An ACL is </a:t>
            </a:r>
            <a:r>
              <a:rPr lang="en-US" dirty="0"/>
              <a:t>a set of rules used to control traffic flow into or out of an interface or </a:t>
            </a:r>
            <a:r>
              <a:rPr lang="en-US" dirty="0" smtClean="0"/>
              <a:t>network.</a:t>
            </a:r>
          </a:p>
          <a:p>
            <a:pPr lvl="1"/>
            <a:r>
              <a:rPr lang="en-US" dirty="0" smtClean="0"/>
              <a:t>System resources: An ACL lists </a:t>
            </a:r>
            <a:r>
              <a:rPr lang="en-US" dirty="0"/>
              <a:t>permissions attached to </a:t>
            </a:r>
            <a:r>
              <a:rPr lang="en-US" dirty="0" smtClean="0"/>
              <a:t>an object.</a:t>
            </a:r>
          </a:p>
          <a:p>
            <a:r>
              <a:rPr lang="en-US" dirty="0"/>
              <a:t>An </a:t>
            </a:r>
            <a:r>
              <a:rPr lang="en-US" i="1" dirty="0"/>
              <a:t>access control </a:t>
            </a:r>
            <a:r>
              <a:rPr lang="en-US" i="1" dirty="0" smtClean="0"/>
              <a:t>matrix </a:t>
            </a:r>
            <a:r>
              <a:rPr lang="en-US" dirty="0" smtClean="0"/>
              <a:t>provides the simplest framework </a:t>
            </a:r>
            <a:r>
              <a:rPr lang="en-US" dirty="0"/>
              <a:t>for illustrating the </a:t>
            </a:r>
            <a:r>
              <a:rPr lang="en-US" dirty="0" smtClean="0"/>
              <a:t>process.</a:t>
            </a:r>
          </a:p>
          <a:p>
            <a:pPr lvl="1"/>
            <a:r>
              <a:rPr lang="en-US" dirty="0" smtClean="0"/>
              <a:t>Seldom </a:t>
            </a:r>
            <a:r>
              <a:rPr lang="en-US" dirty="0"/>
              <a:t>used </a:t>
            </a:r>
            <a:r>
              <a:rPr lang="en-US" dirty="0" smtClean="0"/>
              <a:t>in computer </a:t>
            </a:r>
            <a:r>
              <a:rPr lang="en-US" dirty="0"/>
              <a:t>systems because it is extremely costly in terms of storage </a:t>
            </a:r>
            <a:r>
              <a:rPr lang="en-US" dirty="0" smtClean="0"/>
              <a:t>space and processing</a:t>
            </a:r>
            <a:endParaRPr lang="en-US" dirty="0"/>
          </a:p>
        </p:txBody>
      </p:sp>
    </p:spTree>
    <p:extLst>
      <p:ext uri="{BB962C8B-B14F-4D97-AF65-F5344CB8AC3E}">
        <p14:creationId xmlns:p14="http://schemas.microsoft.com/office/powerpoint/2010/main" val="1459428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smtClean="0"/>
              <a:t>Figure </a:t>
            </a:r>
            <a:r>
              <a:rPr lang="en-US" dirty="0"/>
              <a:t>11.11 Permissions for Billy Williams on the </a:t>
            </a:r>
            <a:r>
              <a:rPr lang="en-US" dirty="0" smtClean="0"/>
              <a:t>Data folder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265" y="1447800"/>
            <a:ext cx="3379470" cy="4079306"/>
          </a:xfrm>
          <a:prstGeom prst="rect">
            <a:avLst/>
          </a:prstGeom>
        </p:spPr>
      </p:pic>
    </p:spTree>
    <p:extLst>
      <p:ext uri="{BB962C8B-B14F-4D97-AF65-F5344CB8AC3E}">
        <p14:creationId xmlns:p14="http://schemas.microsoft.com/office/powerpoint/2010/main" val="38294226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11.12 Permissions for Leah Jones on the </a:t>
            </a:r>
            <a:r>
              <a:rPr lang="en-US" dirty="0" smtClean="0"/>
              <a:t>Data folder</a:t>
            </a:r>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2265" y="1447800"/>
            <a:ext cx="3379470" cy="4079306"/>
          </a:xfrm>
          <a:prstGeom prst="rect">
            <a:avLst/>
          </a:prstGeom>
        </p:spPr>
      </p:pic>
    </p:spTree>
    <p:extLst>
      <p:ext uri="{BB962C8B-B14F-4D97-AF65-F5344CB8AC3E}">
        <p14:creationId xmlns:p14="http://schemas.microsoft.com/office/powerpoint/2010/main" val="224111974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505075"/>
            <a:ext cx="7248525"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06705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Mandatory Access Control (MAC)</a:t>
            </a:r>
          </a:p>
        </p:txBody>
      </p:sp>
      <p:sp>
        <p:nvSpPr>
          <p:cNvPr id="5" name="Content Placeholder 4"/>
          <p:cNvSpPr>
            <a:spLocks noGrp="1"/>
          </p:cNvSpPr>
          <p:nvPr>
            <p:ph idx="1"/>
          </p:nvPr>
        </p:nvSpPr>
        <p:spPr>
          <a:xfrm>
            <a:off x="457200" y="1981200"/>
            <a:ext cx="8229600" cy="4876800"/>
          </a:xfrm>
        </p:spPr>
        <p:txBody>
          <a:bodyPr/>
          <a:lstStyle/>
          <a:p>
            <a:r>
              <a:rPr lang="en-US" b="1" dirty="0"/>
              <a:t>Mandatory access control (MAC)</a:t>
            </a:r>
            <a:r>
              <a:rPr lang="en-US" dirty="0"/>
              <a:t> is the process of controlling access to information based on the sensitivity of that information and whether or not </a:t>
            </a:r>
            <a:r>
              <a:rPr lang="en-US" dirty="0" smtClean="0"/>
              <a:t>the user </a:t>
            </a:r>
            <a:r>
              <a:rPr lang="en-US" dirty="0"/>
              <a:t>is operating at the appropriate sensitivity level and has the </a:t>
            </a:r>
            <a:r>
              <a:rPr lang="en-US" dirty="0" smtClean="0"/>
              <a:t>authority to </a:t>
            </a:r>
            <a:r>
              <a:rPr lang="en-US" dirty="0"/>
              <a:t>access that information</a:t>
            </a:r>
            <a:r>
              <a:rPr lang="en-US" dirty="0" smtClean="0"/>
              <a:t>.</a:t>
            </a:r>
          </a:p>
          <a:p>
            <a:pPr lvl="1"/>
            <a:r>
              <a:rPr lang="en-US" dirty="0" smtClean="0"/>
              <a:t>Information and resources labeled with a sensitivity level</a:t>
            </a:r>
            <a:endParaRPr lang="en-US" dirty="0"/>
          </a:p>
          <a:p>
            <a:pPr lvl="1"/>
            <a:r>
              <a:rPr lang="en-US" dirty="0"/>
              <a:t>Users </a:t>
            </a:r>
            <a:r>
              <a:rPr lang="en-US" dirty="0" smtClean="0"/>
              <a:t>assigned </a:t>
            </a:r>
            <a:r>
              <a:rPr lang="en-US" dirty="0"/>
              <a:t>a clearance </a:t>
            </a:r>
            <a:r>
              <a:rPr lang="en-US" dirty="0" smtClean="0"/>
              <a:t>level</a:t>
            </a:r>
          </a:p>
          <a:p>
            <a:pPr lvl="1"/>
            <a:r>
              <a:rPr lang="en-US" dirty="0" smtClean="0"/>
              <a:t>Access </a:t>
            </a:r>
            <a:r>
              <a:rPr lang="en-US" dirty="0"/>
              <a:t>control and sensitivity labels </a:t>
            </a:r>
            <a:r>
              <a:rPr lang="en-US" dirty="0" smtClean="0"/>
              <a:t>required </a:t>
            </a:r>
            <a:r>
              <a:rPr lang="en-US" dirty="0"/>
              <a:t>in a </a:t>
            </a:r>
            <a:r>
              <a:rPr lang="en-US" dirty="0" smtClean="0"/>
              <a:t>MAC system</a:t>
            </a:r>
            <a:endParaRPr lang="en-US" dirty="0"/>
          </a:p>
        </p:txBody>
      </p:sp>
    </p:spTree>
    <p:extLst>
      <p:ext uri="{BB962C8B-B14F-4D97-AF65-F5344CB8AC3E}">
        <p14:creationId xmlns:p14="http://schemas.microsoft.com/office/powerpoint/2010/main" val="5451874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638800"/>
            <a:ext cx="7924800" cy="457200"/>
          </a:xfrm>
        </p:spPr>
        <p:txBody>
          <a:bodyPr/>
          <a:lstStyle/>
          <a:p>
            <a:r>
              <a:rPr lang="en-US" dirty="0"/>
              <a:t> Figure 11.13 Logical representation of </a:t>
            </a:r>
            <a:r>
              <a:rPr lang="en-US" dirty="0" smtClean="0"/>
              <a:t>mandatory access </a:t>
            </a:r>
            <a:r>
              <a:rPr lang="en-US" dirty="0"/>
              <a:t>control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5896" y="1524000"/>
            <a:ext cx="4712208" cy="3738426"/>
          </a:xfrm>
          <a:prstGeom prst="rect">
            <a:avLst/>
          </a:prstGeom>
        </p:spPr>
      </p:pic>
    </p:spTree>
    <p:extLst>
      <p:ext uri="{BB962C8B-B14F-4D97-AF65-F5344CB8AC3E}">
        <p14:creationId xmlns:p14="http://schemas.microsoft.com/office/powerpoint/2010/main" val="13311517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Discretionary Access Control</a:t>
            </a:r>
          </a:p>
        </p:txBody>
      </p:sp>
      <p:sp>
        <p:nvSpPr>
          <p:cNvPr id="21507" name="Rectangle 3"/>
          <p:cNvSpPr>
            <a:spLocks noGrp="1" noChangeArrowheads="1"/>
          </p:cNvSpPr>
          <p:nvPr>
            <p:ph idx="1"/>
          </p:nvPr>
        </p:nvSpPr>
        <p:spPr/>
        <p:txBody>
          <a:bodyPr/>
          <a:lstStyle/>
          <a:p>
            <a:r>
              <a:rPr lang="en-US" altLang="en-US" b="1" dirty="0"/>
              <a:t>Discretionary access control (DAC)</a:t>
            </a:r>
            <a:r>
              <a:rPr lang="en-US" altLang="en-US" dirty="0"/>
              <a:t> is the process of using file permissions </a:t>
            </a:r>
            <a:r>
              <a:rPr lang="en-US" altLang="en-US" dirty="0" smtClean="0"/>
              <a:t>and optional </a:t>
            </a:r>
            <a:r>
              <a:rPr lang="en-US" altLang="en-US" dirty="0"/>
              <a:t>ACLs to restrict access to information based on a user’s identity </a:t>
            </a:r>
            <a:r>
              <a:rPr lang="en-US" altLang="en-US" dirty="0" smtClean="0"/>
              <a:t>or group </a:t>
            </a:r>
            <a:r>
              <a:rPr lang="en-US" altLang="en-US" dirty="0"/>
              <a:t>membership</a:t>
            </a:r>
            <a:r>
              <a:rPr lang="en-US" altLang="en-US" dirty="0" smtClean="0"/>
              <a:t>.</a:t>
            </a:r>
          </a:p>
          <a:p>
            <a:pPr lvl="1"/>
            <a:r>
              <a:rPr lang="en-US" altLang="en-US" dirty="0" smtClean="0"/>
              <a:t>Most </a:t>
            </a:r>
            <a:r>
              <a:rPr lang="en-US" altLang="en-US" dirty="0"/>
              <a:t>common access control system and </a:t>
            </a:r>
            <a:r>
              <a:rPr lang="en-US" altLang="en-US" dirty="0" smtClean="0"/>
              <a:t>is commonly </a:t>
            </a:r>
            <a:r>
              <a:rPr lang="en-US" altLang="en-US" dirty="0"/>
              <a:t>used in both UNIX and Windows operating </a:t>
            </a:r>
            <a:r>
              <a:rPr lang="en-US" altLang="en-US" dirty="0" smtClean="0"/>
              <a:t>systems.</a:t>
            </a:r>
          </a:p>
          <a:p>
            <a:pPr lvl="1"/>
            <a:r>
              <a:rPr lang="en-US" dirty="0"/>
              <a:t>U</a:t>
            </a:r>
            <a:r>
              <a:rPr lang="en-US" dirty="0" smtClean="0"/>
              <a:t>nder </a:t>
            </a:r>
            <a:r>
              <a:rPr lang="en-US" dirty="0"/>
              <a:t>the DAC model, the file’s </a:t>
            </a:r>
            <a:r>
              <a:rPr lang="en-US" dirty="0" smtClean="0"/>
              <a:t>owner can </a:t>
            </a:r>
            <a:r>
              <a:rPr lang="en-US" dirty="0"/>
              <a:t>change</a:t>
            </a:r>
            <a:br>
              <a:rPr lang="en-US" dirty="0"/>
            </a:br>
            <a:r>
              <a:rPr lang="en-US" dirty="0"/>
              <a:t>the file’s permissions any time he </a:t>
            </a:r>
            <a:r>
              <a:rPr lang="en-US" dirty="0" smtClean="0"/>
              <a:t>wants.</a:t>
            </a:r>
            <a:endParaRPr lang="en-US" altLang="en-US" dirty="0" smtClean="0"/>
          </a:p>
        </p:txBody>
      </p:sp>
    </p:spTree>
    <p:extLst>
      <p:ext uri="{BB962C8B-B14F-4D97-AF65-F5344CB8AC3E}">
        <p14:creationId xmlns:p14="http://schemas.microsoft.com/office/powerpoint/2010/main" val="141452098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smtClean="0"/>
              <a:t>AAA</a:t>
            </a:r>
            <a:endParaRPr lang="en-US" dirty="0"/>
          </a:p>
          <a:p>
            <a:r>
              <a:rPr lang="en-US" dirty="0" smtClean="0"/>
              <a:t>Access control</a:t>
            </a:r>
          </a:p>
          <a:p>
            <a:r>
              <a:rPr lang="en-US" dirty="0" smtClean="0"/>
              <a:t>Access control list (ACL)</a:t>
            </a:r>
          </a:p>
          <a:p>
            <a:r>
              <a:rPr lang="en-US" dirty="0" smtClean="0"/>
              <a:t>Accounting</a:t>
            </a:r>
          </a:p>
          <a:p>
            <a:r>
              <a:rPr lang="en-US" dirty="0" smtClean="0"/>
              <a:t>Administrator</a:t>
            </a:r>
          </a:p>
          <a:p>
            <a:r>
              <a:rPr lang="en-US" dirty="0" smtClean="0"/>
              <a:t>Attribute-based access control (ABAC)</a:t>
            </a:r>
          </a:p>
          <a:p>
            <a:r>
              <a:rPr lang="en-US" dirty="0" smtClean="0"/>
              <a:t>Authentication</a:t>
            </a:r>
          </a:p>
        </p:txBody>
      </p:sp>
      <p:sp>
        <p:nvSpPr>
          <p:cNvPr id="4" name="Content Placeholder 3"/>
          <p:cNvSpPr>
            <a:spLocks noGrp="1"/>
          </p:cNvSpPr>
          <p:nvPr>
            <p:ph sz="half" idx="2"/>
          </p:nvPr>
        </p:nvSpPr>
        <p:spPr/>
        <p:txBody>
          <a:bodyPr/>
          <a:lstStyle/>
          <a:p>
            <a:r>
              <a:rPr lang="en-US" dirty="0"/>
              <a:t>Authentication </a:t>
            </a:r>
            <a:r>
              <a:rPr lang="en-US" dirty="0" smtClean="0"/>
              <a:t>Header (AH)</a:t>
            </a:r>
          </a:p>
          <a:p>
            <a:r>
              <a:rPr lang="en-US" dirty="0" smtClean="0"/>
              <a:t>Authentication </a:t>
            </a:r>
            <a:r>
              <a:rPr lang="en-US" dirty="0"/>
              <a:t>server (AS</a:t>
            </a:r>
            <a:r>
              <a:rPr lang="en-US" dirty="0" smtClean="0"/>
              <a:t>)</a:t>
            </a:r>
            <a:endParaRPr lang="en-US" dirty="0"/>
          </a:p>
          <a:p>
            <a:r>
              <a:rPr lang="en-US" dirty="0"/>
              <a:t>A</a:t>
            </a:r>
            <a:r>
              <a:rPr lang="en-US" dirty="0" smtClean="0"/>
              <a:t>uthorization</a:t>
            </a:r>
            <a:endParaRPr lang="en-US" dirty="0"/>
          </a:p>
          <a:p>
            <a:r>
              <a:rPr lang="en-US" dirty="0" smtClean="0"/>
              <a:t>Content protection</a:t>
            </a:r>
          </a:p>
          <a:p>
            <a:r>
              <a:rPr lang="en-US" dirty="0" smtClean="0"/>
              <a:t>Context protection</a:t>
            </a:r>
          </a:p>
          <a:p>
            <a:r>
              <a:rPr lang="en-US" dirty="0" smtClean="0"/>
              <a:t>Discretionary access </a:t>
            </a:r>
            <a:r>
              <a:rPr lang="en-US" dirty="0"/>
              <a:t>control (DAC</a:t>
            </a:r>
            <a:r>
              <a:rPr lang="en-US" dirty="0" smtClean="0"/>
              <a:t>)</a:t>
            </a:r>
            <a:endParaRPr lang="en-US" dirty="0"/>
          </a:p>
        </p:txBody>
      </p:sp>
    </p:spTree>
    <p:extLst>
      <p:ext uri="{BB962C8B-B14F-4D97-AF65-F5344CB8AC3E}">
        <p14:creationId xmlns:p14="http://schemas.microsoft.com/office/powerpoint/2010/main" val="27448733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257800"/>
            <a:ext cx="7924800" cy="457200"/>
          </a:xfrm>
        </p:spPr>
        <p:txBody>
          <a:bodyPr/>
          <a:lstStyle/>
          <a:p>
            <a:r>
              <a:rPr lang="en-US" dirty="0"/>
              <a:t>Figure 11.14 Discretionary file </a:t>
            </a:r>
            <a:r>
              <a:rPr lang="en-US" dirty="0" smtClean="0"/>
              <a:t>permissions in </a:t>
            </a:r>
            <a:r>
              <a:rPr lang="en-US" dirty="0"/>
              <a:t>the UNIX environment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0860" y="1905000"/>
            <a:ext cx="5742279" cy="2831592"/>
          </a:xfrm>
          <a:prstGeom prst="rect">
            <a:avLst/>
          </a:prstGeom>
        </p:spPr>
      </p:pic>
    </p:spTree>
    <p:extLst>
      <p:ext uri="{BB962C8B-B14F-4D97-AF65-F5344CB8AC3E}">
        <p14:creationId xmlns:p14="http://schemas.microsoft.com/office/powerpoint/2010/main" val="6088014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Role-Based Access Control (RBAC)</a:t>
            </a:r>
            <a:endParaRPr lang="en-US" dirty="0" smtClean="0"/>
          </a:p>
        </p:txBody>
      </p:sp>
      <p:sp>
        <p:nvSpPr>
          <p:cNvPr id="23555" name="Rectangle 3"/>
          <p:cNvSpPr>
            <a:spLocks noGrp="1" noChangeArrowheads="1"/>
          </p:cNvSpPr>
          <p:nvPr>
            <p:ph idx="1"/>
          </p:nvPr>
        </p:nvSpPr>
        <p:spPr>
          <a:xfrm>
            <a:off x="457200" y="1981200"/>
            <a:ext cx="8229600" cy="4572000"/>
          </a:xfrm>
        </p:spPr>
        <p:txBody>
          <a:bodyPr/>
          <a:lstStyle/>
          <a:p>
            <a:r>
              <a:rPr lang="en-US" altLang="en-US" b="1" dirty="0" smtClean="0"/>
              <a:t>Role-based </a:t>
            </a:r>
            <a:r>
              <a:rPr lang="en-US" altLang="en-US" b="1" dirty="0"/>
              <a:t>access control (RBAC)</a:t>
            </a:r>
            <a:r>
              <a:rPr lang="en-US" altLang="en-US" dirty="0"/>
              <a:t> is the process of managing </a:t>
            </a:r>
            <a:r>
              <a:rPr lang="en-US" altLang="en-US" dirty="0" smtClean="0"/>
              <a:t>access and </a:t>
            </a:r>
            <a:r>
              <a:rPr lang="en-US" altLang="en-US" dirty="0"/>
              <a:t>privileges based on the user’s assigned roles</a:t>
            </a:r>
            <a:r>
              <a:rPr lang="en-US" altLang="en-US" dirty="0" smtClean="0"/>
              <a:t>.</a:t>
            </a:r>
          </a:p>
          <a:p>
            <a:r>
              <a:rPr lang="en-US" altLang="en-US" dirty="0" smtClean="0"/>
              <a:t>RBAC </a:t>
            </a:r>
            <a:r>
              <a:rPr lang="en-US" altLang="en-US" dirty="0"/>
              <a:t>is the access control model that most closely resembles an organization’s structure</a:t>
            </a:r>
            <a:r>
              <a:rPr lang="en-US" altLang="en-US" dirty="0" smtClean="0"/>
              <a:t>.</a:t>
            </a:r>
          </a:p>
          <a:p>
            <a:r>
              <a:rPr lang="en-US" altLang="en-US" dirty="0"/>
              <a:t>Under RBAC, you must first determine the activities that must </a:t>
            </a:r>
            <a:r>
              <a:rPr lang="en-US" altLang="en-US" dirty="0" smtClean="0"/>
              <a:t>be performed </a:t>
            </a:r>
            <a:r>
              <a:rPr lang="en-US" altLang="en-US" dirty="0"/>
              <a:t>and the resources that must be </a:t>
            </a:r>
            <a:r>
              <a:rPr lang="en-US" altLang="en-US" dirty="0" smtClean="0"/>
              <a:t>accessed.</a:t>
            </a:r>
          </a:p>
          <a:p>
            <a:pPr lvl="1"/>
            <a:r>
              <a:rPr lang="en-US" dirty="0"/>
              <a:t>When a role is assigned to a specific user, </a:t>
            </a:r>
            <a:r>
              <a:rPr lang="en-US" dirty="0" smtClean="0"/>
              <a:t>the user </a:t>
            </a:r>
            <a:r>
              <a:rPr lang="en-US" dirty="0"/>
              <a:t>gets all the rights and privileges assigned to that role</a:t>
            </a:r>
            <a:r>
              <a:rPr lang="en-US" dirty="0" smtClean="0"/>
              <a:t>.</a:t>
            </a:r>
            <a:endParaRPr lang="en-US" altLang="en-US" dirty="0" smtClean="0"/>
          </a:p>
        </p:txBody>
      </p:sp>
    </p:spTree>
    <p:extLst>
      <p:ext uri="{BB962C8B-B14F-4D97-AF65-F5344CB8AC3E}">
        <p14:creationId xmlns:p14="http://schemas.microsoft.com/office/powerpoint/2010/main" val="184518863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Rule-Based Access Control</a:t>
            </a:r>
            <a:endParaRPr lang="en-US" dirty="0" smtClean="0"/>
          </a:p>
        </p:txBody>
      </p:sp>
      <p:sp>
        <p:nvSpPr>
          <p:cNvPr id="24579" name="Rectangle 3"/>
          <p:cNvSpPr>
            <a:spLocks noGrp="1" noChangeArrowheads="1"/>
          </p:cNvSpPr>
          <p:nvPr>
            <p:ph idx="1"/>
          </p:nvPr>
        </p:nvSpPr>
        <p:spPr/>
        <p:txBody>
          <a:bodyPr/>
          <a:lstStyle/>
          <a:p>
            <a:r>
              <a:rPr lang="en-US" altLang="en-US" dirty="0" smtClean="0"/>
              <a:t>In</a:t>
            </a:r>
            <a:r>
              <a:rPr lang="en-US" altLang="en-US" b="1" dirty="0" smtClean="0"/>
              <a:t> rule-based </a:t>
            </a:r>
            <a:r>
              <a:rPr lang="en-US" altLang="en-US" b="1" dirty="0"/>
              <a:t>access </a:t>
            </a:r>
            <a:r>
              <a:rPr lang="en-US" altLang="en-US" b="1" dirty="0" smtClean="0"/>
              <a:t>control</a:t>
            </a:r>
            <a:r>
              <a:rPr lang="en-US" altLang="en-US" dirty="0"/>
              <a:t>, access is either allowed or denied based on a set of predefined </a:t>
            </a:r>
            <a:r>
              <a:rPr lang="en-US" altLang="en-US" dirty="0" smtClean="0"/>
              <a:t>rules.</a:t>
            </a:r>
          </a:p>
          <a:p>
            <a:r>
              <a:rPr lang="en-US" altLang="en-US" dirty="0" smtClean="0"/>
              <a:t>Each </a:t>
            </a:r>
            <a:r>
              <a:rPr lang="en-US" altLang="en-US" dirty="0"/>
              <a:t>object has an associated ACL (much like DAC), and when a particular user or group attempts to access the object, the appropriate rule is </a:t>
            </a:r>
            <a:r>
              <a:rPr lang="en-US" altLang="en-US" dirty="0" smtClean="0"/>
              <a:t>applied.</a:t>
            </a:r>
          </a:p>
          <a:p>
            <a:r>
              <a:rPr lang="en-US" altLang="en-US" dirty="0" smtClean="0"/>
              <a:t>A </a:t>
            </a:r>
            <a:r>
              <a:rPr lang="en-US" altLang="en-US" dirty="0"/>
              <a:t>good example for rule-based access control is permitted logon hours</a:t>
            </a:r>
            <a:r>
              <a:rPr lang="en-US" altLang="en-US" dirty="0" smtClean="0"/>
              <a:t>.</a:t>
            </a:r>
          </a:p>
          <a:p>
            <a:pPr lvl="1"/>
            <a:r>
              <a:rPr lang="en-US" dirty="0">
                <a:ea typeface="ヒラギノ角ゴ Pro W3" pitchFamily="-111" charset="-128"/>
                <a:cs typeface="ヒラギノ角ゴ Pro W3" pitchFamily="-111" charset="-128"/>
              </a:rPr>
              <a:t>Many operating systems give administrators the ability to control the hours during which users can log in</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230942322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Attribute-Based Access Control (ABAC)</a:t>
            </a:r>
          </a:p>
        </p:txBody>
      </p:sp>
      <p:sp>
        <p:nvSpPr>
          <p:cNvPr id="3" name="Content Placeholder 2"/>
          <p:cNvSpPr>
            <a:spLocks noGrp="1"/>
          </p:cNvSpPr>
          <p:nvPr>
            <p:ph idx="1"/>
          </p:nvPr>
        </p:nvSpPr>
        <p:spPr/>
        <p:txBody>
          <a:bodyPr/>
          <a:lstStyle/>
          <a:p>
            <a:r>
              <a:rPr lang="en-US" b="1" dirty="0"/>
              <a:t>Attribute-based access control (ABAC)</a:t>
            </a:r>
            <a:r>
              <a:rPr lang="en-US" dirty="0"/>
              <a:t> is a new access control schema </a:t>
            </a:r>
            <a:r>
              <a:rPr lang="en-US" dirty="0" smtClean="0"/>
              <a:t>based on </a:t>
            </a:r>
            <a:r>
              <a:rPr lang="en-US" dirty="0"/>
              <a:t>the use of attributes associated with an identity</a:t>
            </a:r>
            <a:r>
              <a:rPr lang="en-US" dirty="0" smtClean="0"/>
              <a:t>.</a:t>
            </a:r>
          </a:p>
          <a:p>
            <a:r>
              <a:rPr lang="en-US" dirty="0" smtClean="0"/>
              <a:t>These </a:t>
            </a:r>
            <a:r>
              <a:rPr lang="en-US" dirty="0"/>
              <a:t>can use any </a:t>
            </a:r>
            <a:r>
              <a:rPr lang="en-US" dirty="0" smtClean="0"/>
              <a:t>type of attributes.</a:t>
            </a:r>
          </a:p>
          <a:p>
            <a:pPr lvl="1"/>
            <a:r>
              <a:rPr lang="en-US" dirty="0" smtClean="0"/>
              <a:t>User </a:t>
            </a:r>
            <a:r>
              <a:rPr lang="en-US" dirty="0"/>
              <a:t>attributes, resource attributes, environment attributes</a:t>
            </a:r>
            <a:r>
              <a:rPr lang="en-US" dirty="0" smtClean="0"/>
              <a:t>, and </a:t>
            </a:r>
            <a:r>
              <a:rPr lang="en-US" dirty="0"/>
              <a:t>so </a:t>
            </a:r>
            <a:r>
              <a:rPr lang="en-US" dirty="0" smtClean="0"/>
              <a:t>on</a:t>
            </a:r>
          </a:p>
          <a:p>
            <a:r>
              <a:rPr lang="en-US" dirty="0" smtClean="0"/>
              <a:t>ABAC </a:t>
            </a:r>
            <a:r>
              <a:rPr lang="en-US" dirty="0"/>
              <a:t>can be represented via </a:t>
            </a:r>
            <a:r>
              <a:rPr lang="en-US" dirty="0" smtClean="0"/>
              <a:t>the </a:t>
            </a:r>
            <a:r>
              <a:rPr lang="en-US" b="1" dirty="0" smtClean="0"/>
              <a:t>eXtensible </a:t>
            </a:r>
            <a:r>
              <a:rPr lang="en-US" b="1" dirty="0"/>
              <a:t>Access Control Markup Language (XACML)</a:t>
            </a:r>
            <a:r>
              <a:rPr lang="en-US" dirty="0"/>
              <a:t>, a standard that implements attribute- and policy-based access control schemes</a:t>
            </a:r>
            <a:r>
              <a:rPr lang="en-US" dirty="0" smtClean="0"/>
              <a:t>.</a:t>
            </a:r>
            <a:endParaRPr lang="en-US" dirty="0"/>
          </a:p>
        </p:txBody>
      </p:sp>
    </p:spTree>
    <p:extLst>
      <p:ext uri="{BB962C8B-B14F-4D97-AF65-F5344CB8AC3E}">
        <p14:creationId xmlns:p14="http://schemas.microsoft.com/office/powerpoint/2010/main" val="39379738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Account Expiration</a:t>
            </a:r>
          </a:p>
        </p:txBody>
      </p:sp>
      <p:sp>
        <p:nvSpPr>
          <p:cNvPr id="3" name="Content Placeholder 2"/>
          <p:cNvSpPr>
            <a:spLocks noGrp="1"/>
          </p:cNvSpPr>
          <p:nvPr>
            <p:ph idx="1"/>
          </p:nvPr>
        </p:nvSpPr>
        <p:spPr>
          <a:xfrm>
            <a:off x="457200" y="1981200"/>
            <a:ext cx="8229600" cy="4495800"/>
          </a:xfrm>
        </p:spPr>
        <p:txBody>
          <a:bodyPr/>
          <a:lstStyle/>
          <a:p>
            <a:r>
              <a:rPr lang="en-US" dirty="0" smtClean="0"/>
              <a:t>Operating systems </a:t>
            </a:r>
            <a:r>
              <a:rPr lang="en-US" dirty="0"/>
              <a:t>allow administrators to specify the </a:t>
            </a:r>
            <a:r>
              <a:rPr lang="en-US" dirty="0" smtClean="0"/>
              <a:t>length of </a:t>
            </a:r>
            <a:r>
              <a:rPr lang="en-US" dirty="0"/>
              <a:t>time an account is valid and when it “expires” or is disabled</a:t>
            </a:r>
            <a:r>
              <a:rPr lang="en-US" dirty="0" smtClean="0"/>
              <a:t>.</a:t>
            </a:r>
            <a:endParaRPr lang="en-US" dirty="0"/>
          </a:p>
          <a:p>
            <a:pPr lvl="1"/>
            <a:r>
              <a:rPr lang="en-US" dirty="0" smtClean="0"/>
              <a:t>Great for </a:t>
            </a:r>
            <a:r>
              <a:rPr lang="en-US" dirty="0"/>
              <a:t>controlling temporary </a:t>
            </a:r>
            <a:r>
              <a:rPr lang="en-US" dirty="0" smtClean="0"/>
              <a:t>accounts</a:t>
            </a:r>
          </a:p>
          <a:p>
            <a:r>
              <a:rPr lang="en-US" dirty="0" smtClean="0"/>
              <a:t>Organizations </a:t>
            </a:r>
            <a:r>
              <a:rPr lang="en-US" dirty="0"/>
              <a:t>must define whether accounts are deleted </a:t>
            </a:r>
            <a:r>
              <a:rPr lang="en-US" dirty="0" smtClean="0"/>
              <a:t>or disabled </a:t>
            </a:r>
            <a:r>
              <a:rPr lang="en-US" dirty="0"/>
              <a:t>when no longer needed</a:t>
            </a:r>
            <a:r>
              <a:rPr lang="en-US" dirty="0" smtClean="0"/>
              <a:t>.</a:t>
            </a:r>
          </a:p>
          <a:p>
            <a:pPr lvl="1"/>
            <a:r>
              <a:rPr lang="en-US" dirty="0" smtClean="0"/>
              <a:t>Deleting </a:t>
            </a:r>
            <a:r>
              <a:rPr lang="en-US" dirty="0"/>
              <a:t>an </a:t>
            </a:r>
            <a:r>
              <a:rPr lang="en-US" dirty="0" smtClean="0"/>
              <a:t>account removes </a:t>
            </a:r>
            <a:r>
              <a:rPr lang="en-US" dirty="0"/>
              <a:t>the </a:t>
            </a:r>
            <a:r>
              <a:rPr lang="en-US" dirty="0" smtClean="0"/>
              <a:t>account from </a:t>
            </a:r>
            <a:r>
              <a:rPr lang="en-US" dirty="0"/>
              <a:t>the system </a:t>
            </a:r>
            <a:r>
              <a:rPr lang="en-US" dirty="0" smtClean="0"/>
              <a:t>permanently.</a:t>
            </a:r>
          </a:p>
          <a:p>
            <a:pPr lvl="1"/>
            <a:r>
              <a:rPr lang="en-US" dirty="0" smtClean="0"/>
              <a:t>Disabling </a:t>
            </a:r>
            <a:r>
              <a:rPr lang="en-US" dirty="0"/>
              <a:t>an </a:t>
            </a:r>
            <a:r>
              <a:rPr lang="en-US" dirty="0" smtClean="0"/>
              <a:t>account leaves </a:t>
            </a:r>
            <a:r>
              <a:rPr lang="en-US" dirty="0"/>
              <a:t>it </a:t>
            </a:r>
            <a:r>
              <a:rPr lang="en-US" dirty="0" smtClean="0"/>
              <a:t>in place </a:t>
            </a:r>
            <a:r>
              <a:rPr lang="en-US" dirty="0"/>
              <a:t>but marks it as </a:t>
            </a:r>
            <a:r>
              <a:rPr lang="en-US" dirty="0" smtClean="0"/>
              <a:t>unusable.</a:t>
            </a:r>
            <a:endParaRPr lang="en-US" dirty="0"/>
          </a:p>
        </p:txBody>
      </p:sp>
    </p:spTree>
    <p:extLst>
      <p:ext uri="{BB962C8B-B14F-4D97-AF65-F5344CB8AC3E}">
        <p14:creationId xmlns:p14="http://schemas.microsoft.com/office/powerpoint/2010/main" val="26813311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Preventing Data Loss or Theft</a:t>
            </a:r>
          </a:p>
        </p:txBody>
      </p:sp>
      <p:sp>
        <p:nvSpPr>
          <p:cNvPr id="5" name="Content Placeholder 4"/>
          <p:cNvSpPr>
            <a:spLocks noGrp="1"/>
          </p:cNvSpPr>
          <p:nvPr>
            <p:ph idx="1"/>
          </p:nvPr>
        </p:nvSpPr>
        <p:spPr/>
        <p:txBody>
          <a:bodyPr/>
          <a:lstStyle/>
          <a:p>
            <a:r>
              <a:rPr lang="en-US" dirty="0" smtClean="0"/>
              <a:t>Today’s hackers are after intellectual property, business plans, competitive intelligence, personal information, credit card numbers, client records, or any other information that can be sold, traded, or manipulated for profit.</a:t>
            </a:r>
          </a:p>
          <a:p>
            <a:pPr lvl="1"/>
            <a:r>
              <a:rPr lang="en-US" dirty="0" smtClean="0"/>
              <a:t>This has created a whole industry of technical solutions labeled data loss prevention (DLP) solutions.</a:t>
            </a:r>
          </a:p>
          <a:p>
            <a:r>
              <a:rPr lang="en-US" dirty="0" smtClean="0"/>
              <a:t>The best DLP solution is a combination of security elements, some to secure data in storage (encryption) and some in the form of monitoring.</a:t>
            </a:r>
            <a:endParaRPr lang="en-US" dirty="0"/>
          </a:p>
        </p:txBody>
      </p:sp>
    </p:spTree>
    <p:extLst>
      <p:ext uri="{BB962C8B-B14F-4D97-AF65-F5344CB8AC3E}">
        <p14:creationId xmlns:p14="http://schemas.microsoft.com/office/powerpoint/2010/main" val="9608346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Remote Access Process</a:t>
            </a:r>
          </a:p>
        </p:txBody>
      </p:sp>
      <p:sp>
        <p:nvSpPr>
          <p:cNvPr id="5" name="Content Placeholder 4"/>
          <p:cNvSpPr>
            <a:spLocks noGrp="1"/>
          </p:cNvSpPr>
          <p:nvPr>
            <p:ph idx="1"/>
          </p:nvPr>
        </p:nvSpPr>
        <p:spPr/>
        <p:txBody>
          <a:bodyPr/>
          <a:lstStyle/>
          <a:p>
            <a:r>
              <a:rPr lang="en-US" dirty="0"/>
              <a:t>The three steps in the establishment of proper privileges are authentication, authorization, and accounting, </a:t>
            </a:r>
            <a:r>
              <a:rPr lang="en-US" dirty="0" smtClean="0"/>
              <a:t>referred </a:t>
            </a:r>
            <a:r>
              <a:rPr lang="en-US" dirty="0"/>
              <a:t>to </a:t>
            </a:r>
            <a:r>
              <a:rPr lang="en-US" dirty="0" smtClean="0"/>
              <a:t>as </a:t>
            </a:r>
            <a:r>
              <a:rPr lang="en-US" b="1" dirty="0"/>
              <a:t>AAA</a:t>
            </a:r>
            <a:r>
              <a:rPr lang="en-US" dirty="0" smtClean="0"/>
              <a:t>.</a:t>
            </a:r>
          </a:p>
          <a:p>
            <a:r>
              <a:rPr lang="en-US" b="1" dirty="0"/>
              <a:t>Authentication</a:t>
            </a:r>
            <a:r>
              <a:rPr lang="en-US" dirty="0"/>
              <a:t> is the matching of user-supplied credentials to </a:t>
            </a:r>
            <a:r>
              <a:rPr lang="en-US" dirty="0" smtClean="0"/>
              <a:t>previously stored </a:t>
            </a:r>
            <a:r>
              <a:rPr lang="en-US" dirty="0"/>
              <a:t>credentials on a host machine, and it usually involves an </a:t>
            </a:r>
            <a:r>
              <a:rPr lang="en-US" dirty="0" smtClean="0"/>
              <a:t>account username </a:t>
            </a:r>
            <a:r>
              <a:rPr lang="en-US" dirty="0"/>
              <a:t>and password</a:t>
            </a:r>
            <a:r>
              <a:rPr lang="en-US" dirty="0" smtClean="0"/>
              <a:t>.</a:t>
            </a:r>
          </a:p>
          <a:p>
            <a:r>
              <a:rPr lang="en-US" b="1" dirty="0"/>
              <a:t>Authorization</a:t>
            </a:r>
            <a:r>
              <a:rPr lang="en-US" dirty="0"/>
              <a:t> is the granting of specific </a:t>
            </a:r>
            <a:r>
              <a:rPr lang="en-US" dirty="0" smtClean="0"/>
              <a:t>permissions based </a:t>
            </a:r>
            <a:r>
              <a:rPr lang="en-US" dirty="0"/>
              <a:t>on the privileges held by the </a:t>
            </a:r>
            <a:r>
              <a:rPr lang="en-US" dirty="0" smtClean="0"/>
              <a:t>account.</a:t>
            </a:r>
            <a:endParaRPr lang="en-US" dirty="0"/>
          </a:p>
        </p:txBody>
      </p:sp>
    </p:spTree>
    <p:extLst>
      <p:ext uri="{BB962C8B-B14F-4D97-AF65-F5344CB8AC3E}">
        <p14:creationId xmlns:p14="http://schemas.microsoft.com/office/powerpoint/2010/main" val="67244759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The Remote Access </a:t>
            </a:r>
            <a:r>
              <a:rPr lang="en-US" dirty="0" smtClean="0"/>
              <a:t>Process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b="1" dirty="0"/>
              <a:t>Accounting</a:t>
            </a:r>
            <a:r>
              <a:rPr lang="en-US" dirty="0"/>
              <a:t> is the collection of billing </a:t>
            </a:r>
            <a:r>
              <a:rPr lang="en-US" dirty="0" smtClean="0"/>
              <a:t>and other </a:t>
            </a:r>
            <a:r>
              <a:rPr lang="en-US" dirty="0"/>
              <a:t>detail records</a:t>
            </a:r>
            <a:r>
              <a:rPr lang="en-US" dirty="0" smtClean="0"/>
              <a:t>.</a:t>
            </a:r>
          </a:p>
          <a:p>
            <a:r>
              <a:rPr lang="en-US" dirty="0" smtClean="0"/>
              <a:t>Once </a:t>
            </a:r>
            <a:r>
              <a:rPr lang="en-US" dirty="0"/>
              <a:t>the user is authenticated, the authorization step takes place</a:t>
            </a:r>
            <a:r>
              <a:rPr lang="en-US" dirty="0" smtClean="0"/>
              <a:t>.</a:t>
            </a:r>
            <a:endParaRPr lang="en-US" dirty="0"/>
          </a:p>
          <a:p>
            <a:r>
              <a:rPr lang="en-US" dirty="0" smtClean="0"/>
              <a:t>Remote authentication </a:t>
            </a:r>
            <a:r>
              <a:rPr lang="en-US" dirty="0"/>
              <a:t>usually takes </a:t>
            </a:r>
            <a:r>
              <a:rPr lang="en-US" dirty="0" smtClean="0"/>
              <a:t>the common </a:t>
            </a:r>
            <a:r>
              <a:rPr lang="en-US" dirty="0"/>
              <a:t>form of an end user </a:t>
            </a:r>
            <a:r>
              <a:rPr lang="en-US" dirty="0" smtClean="0"/>
              <a:t>submitting his </a:t>
            </a:r>
            <a:r>
              <a:rPr lang="en-US" dirty="0"/>
              <a:t>credentials via an established protocol to a </a:t>
            </a:r>
            <a:r>
              <a:rPr lang="en-US" b="1" dirty="0"/>
              <a:t>remote access server (RAS</a:t>
            </a:r>
            <a:r>
              <a:rPr lang="en-US" b="1" dirty="0" smtClean="0"/>
              <a:t>)</a:t>
            </a:r>
            <a:r>
              <a:rPr lang="en-US" dirty="0" smtClean="0"/>
              <a:t>, which </a:t>
            </a:r>
            <a:r>
              <a:rPr lang="en-US" dirty="0"/>
              <a:t>acts upon those credentials, either granting or denying access.</a:t>
            </a:r>
          </a:p>
        </p:txBody>
      </p:sp>
    </p:spTree>
    <p:extLst>
      <p:ext uri="{BB962C8B-B14F-4D97-AF65-F5344CB8AC3E}">
        <p14:creationId xmlns:p14="http://schemas.microsoft.com/office/powerpoint/2010/main" val="5171323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Identification</a:t>
            </a:r>
          </a:p>
        </p:txBody>
      </p:sp>
      <p:sp>
        <p:nvSpPr>
          <p:cNvPr id="3" name="Content Placeholder 2"/>
          <p:cNvSpPr>
            <a:spLocks noGrp="1"/>
          </p:cNvSpPr>
          <p:nvPr>
            <p:ph idx="1"/>
          </p:nvPr>
        </p:nvSpPr>
        <p:spPr/>
        <p:txBody>
          <a:bodyPr/>
          <a:lstStyle/>
          <a:p>
            <a:r>
              <a:rPr lang="en-US" b="1" dirty="0"/>
              <a:t>Identification</a:t>
            </a:r>
            <a:r>
              <a:rPr lang="en-US" dirty="0"/>
              <a:t> is the process of ascribing a computer ID to a specific user</a:t>
            </a:r>
            <a:r>
              <a:rPr lang="en-US" dirty="0" smtClean="0"/>
              <a:t>, computer</a:t>
            </a:r>
            <a:r>
              <a:rPr lang="en-US" dirty="0"/>
              <a:t>, network device, or computer process</a:t>
            </a:r>
            <a:r>
              <a:rPr lang="en-US" dirty="0" smtClean="0"/>
              <a:t>.</a:t>
            </a:r>
          </a:p>
          <a:p>
            <a:pPr lvl="1"/>
            <a:r>
              <a:rPr lang="en-US" dirty="0" smtClean="0"/>
              <a:t>The </a:t>
            </a:r>
            <a:r>
              <a:rPr lang="en-US" dirty="0"/>
              <a:t>identification </a:t>
            </a:r>
            <a:r>
              <a:rPr lang="en-US" dirty="0" smtClean="0"/>
              <a:t>process is </a:t>
            </a:r>
            <a:r>
              <a:rPr lang="en-US" dirty="0"/>
              <a:t>typically performed only once, when a user ID is issued to a particular </a:t>
            </a:r>
            <a:r>
              <a:rPr lang="en-US" dirty="0" smtClean="0"/>
              <a:t>user.</a:t>
            </a:r>
          </a:p>
          <a:p>
            <a:pPr lvl="1"/>
            <a:r>
              <a:rPr lang="en-US" dirty="0"/>
              <a:t>User identification enables authentication and authorization to </a:t>
            </a:r>
            <a:r>
              <a:rPr lang="en-US" dirty="0" smtClean="0"/>
              <a:t>form the </a:t>
            </a:r>
            <a:r>
              <a:rPr lang="en-US" dirty="0"/>
              <a:t>basis for </a:t>
            </a:r>
            <a:r>
              <a:rPr lang="en-US" dirty="0" smtClean="0"/>
              <a:t>accountability.</a:t>
            </a:r>
          </a:p>
          <a:p>
            <a:pPr lvl="1"/>
            <a:r>
              <a:rPr lang="en-US" dirty="0" smtClean="0"/>
              <a:t>For </a:t>
            </a:r>
            <a:r>
              <a:rPr lang="en-US" dirty="0"/>
              <a:t>accountability purposes, user IDs </a:t>
            </a:r>
            <a:r>
              <a:rPr lang="en-US" dirty="0" smtClean="0"/>
              <a:t>should not </a:t>
            </a:r>
            <a:r>
              <a:rPr lang="en-US" dirty="0"/>
              <a:t>be shared, and for security purposes, they should not be descriptive </a:t>
            </a:r>
            <a:r>
              <a:rPr lang="en-US" dirty="0" smtClean="0"/>
              <a:t>of job </a:t>
            </a:r>
            <a:r>
              <a:rPr lang="en-US" dirty="0"/>
              <a:t>function</a:t>
            </a:r>
            <a:r>
              <a:rPr lang="en-US" dirty="0" smtClean="0"/>
              <a:t>.</a:t>
            </a:r>
          </a:p>
        </p:txBody>
      </p:sp>
    </p:spTree>
    <p:extLst>
      <p:ext uri="{BB962C8B-B14F-4D97-AF65-F5344CB8AC3E}">
        <p14:creationId xmlns:p14="http://schemas.microsoft.com/office/powerpoint/2010/main" val="10881827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Authentication</a:t>
            </a:r>
          </a:p>
        </p:txBody>
      </p:sp>
      <p:sp>
        <p:nvSpPr>
          <p:cNvPr id="3" name="Content Placeholder 2"/>
          <p:cNvSpPr>
            <a:spLocks noGrp="1"/>
          </p:cNvSpPr>
          <p:nvPr>
            <p:ph idx="1"/>
          </p:nvPr>
        </p:nvSpPr>
        <p:spPr>
          <a:xfrm>
            <a:off x="457200" y="1981200"/>
            <a:ext cx="8229600" cy="5257800"/>
          </a:xfrm>
        </p:spPr>
        <p:txBody>
          <a:bodyPr/>
          <a:lstStyle/>
          <a:p>
            <a:r>
              <a:rPr lang="en-US" i="1" dirty="0"/>
              <a:t>Authentication</a:t>
            </a:r>
            <a:r>
              <a:rPr lang="en-US" dirty="0"/>
              <a:t> is the process of binding a specific ID to a specific </a:t>
            </a:r>
            <a:r>
              <a:rPr lang="en-US" dirty="0" smtClean="0"/>
              <a:t>computer connection.</a:t>
            </a:r>
          </a:p>
          <a:p>
            <a:pPr lvl="1"/>
            <a:r>
              <a:rPr lang="en-US" dirty="0" smtClean="0"/>
              <a:t>Two </a:t>
            </a:r>
            <a:r>
              <a:rPr lang="en-US" dirty="0"/>
              <a:t>items need to be presented to cause this binding to </a:t>
            </a:r>
            <a:r>
              <a:rPr lang="en-US" dirty="0" smtClean="0"/>
              <a:t>occur—the </a:t>
            </a:r>
            <a:r>
              <a:rPr lang="en-US" dirty="0"/>
              <a:t>user ID, and some “secret” to prove that the user is the valid </a:t>
            </a:r>
            <a:r>
              <a:rPr lang="en-US" dirty="0" smtClean="0"/>
              <a:t>possessor of </a:t>
            </a:r>
            <a:r>
              <a:rPr lang="en-US" dirty="0"/>
              <a:t>the </a:t>
            </a:r>
            <a:r>
              <a:rPr lang="en-US" dirty="0" smtClean="0"/>
              <a:t>credentials.</a:t>
            </a:r>
          </a:p>
          <a:p>
            <a:r>
              <a:rPr lang="en-US" dirty="0" smtClean="0"/>
              <a:t>Historically</a:t>
            </a:r>
            <a:r>
              <a:rPr lang="en-US" dirty="0"/>
              <a:t>, three categories of secrets are used to authenticate the identity of a user: </a:t>
            </a:r>
            <a:endParaRPr lang="en-US" dirty="0" smtClean="0"/>
          </a:p>
          <a:p>
            <a:pPr lvl="1"/>
            <a:r>
              <a:rPr lang="en-US" dirty="0" smtClean="0"/>
              <a:t>What </a:t>
            </a:r>
            <a:r>
              <a:rPr lang="en-US" dirty="0"/>
              <a:t>users know, what users have, and </a:t>
            </a:r>
            <a:r>
              <a:rPr lang="en-US" dirty="0" smtClean="0"/>
              <a:t>what users are </a:t>
            </a:r>
          </a:p>
          <a:p>
            <a:r>
              <a:rPr lang="en-US" dirty="0" smtClean="0"/>
              <a:t>Today, </a:t>
            </a:r>
            <a:r>
              <a:rPr lang="en-US" dirty="0"/>
              <a:t>an additional category is used: what users do</a:t>
            </a:r>
            <a:r>
              <a:rPr lang="en-US" dirty="0" smtClean="0"/>
              <a:t>.</a:t>
            </a:r>
            <a:endParaRPr lang="en-US" dirty="0"/>
          </a:p>
        </p:txBody>
      </p:sp>
    </p:spTree>
    <p:extLst>
      <p:ext uri="{BB962C8B-B14F-4D97-AF65-F5344CB8AC3E}">
        <p14:creationId xmlns:p14="http://schemas.microsoft.com/office/powerpoint/2010/main" val="64519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Domain controller</a:t>
            </a:r>
          </a:p>
          <a:p>
            <a:r>
              <a:rPr lang="en-US" dirty="0" smtClean="0"/>
              <a:t>Domain password </a:t>
            </a:r>
            <a:r>
              <a:rPr lang="en-US" dirty="0"/>
              <a:t>policy </a:t>
            </a:r>
          </a:p>
          <a:p>
            <a:r>
              <a:rPr lang="en-US" dirty="0"/>
              <a:t>Encapsulating Security Payload (ESP) </a:t>
            </a:r>
          </a:p>
          <a:p>
            <a:r>
              <a:rPr lang="en-US" dirty="0"/>
              <a:t>eXtensible Access Control </a:t>
            </a:r>
            <a:r>
              <a:rPr lang="en-US" dirty="0" smtClean="0"/>
              <a:t>Markup Language </a:t>
            </a:r>
            <a:r>
              <a:rPr lang="en-US" dirty="0"/>
              <a:t>(XACML</a:t>
            </a:r>
            <a:r>
              <a:rPr lang="en-US" dirty="0" smtClean="0"/>
              <a:t>)</a:t>
            </a:r>
            <a:endParaRPr lang="en-US" dirty="0"/>
          </a:p>
          <a:p>
            <a:r>
              <a:rPr lang="en-US" dirty="0" smtClean="0"/>
              <a:t>Group</a:t>
            </a:r>
            <a:endParaRPr lang="en-US" dirty="0"/>
          </a:p>
        </p:txBody>
      </p:sp>
      <p:sp>
        <p:nvSpPr>
          <p:cNvPr id="4" name="Content Placeholder 3"/>
          <p:cNvSpPr>
            <a:spLocks noGrp="1"/>
          </p:cNvSpPr>
          <p:nvPr>
            <p:ph sz="half" idx="2"/>
          </p:nvPr>
        </p:nvSpPr>
        <p:spPr/>
        <p:txBody>
          <a:bodyPr/>
          <a:lstStyle/>
          <a:p>
            <a:r>
              <a:rPr lang="en-US" dirty="0" smtClean="0"/>
              <a:t>Group policy object (GPO)</a:t>
            </a:r>
          </a:p>
          <a:p>
            <a:r>
              <a:rPr lang="en-US" dirty="0" smtClean="0"/>
              <a:t>Identification</a:t>
            </a:r>
          </a:p>
          <a:p>
            <a:r>
              <a:rPr lang="en-US" dirty="0" smtClean="0"/>
              <a:t>Internet Key Exchange (IKE)</a:t>
            </a:r>
          </a:p>
          <a:p>
            <a:r>
              <a:rPr lang="en-US" dirty="0" smtClean="0"/>
              <a:t>Internet Protocol Security (IPsec)</a:t>
            </a:r>
            <a:endParaRPr lang="en-US" dirty="0"/>
          </a:p>
        </p:txBody>
      </p:sp>
    </p:spTree>
    <p:extLst>
      <p:ext uri="{BB962C8B-B14F-4D97-AF65-F5344CB8AC3E}">
        <p14:creationId xmlns:p14="http://schemas.microsoft.com/office/powerpoint/2010/main" val="19694318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a:t>Password is most common authentication method</a:t>
            </a:r>
            <a:r>
              <a:rPr lang="en-US" dirty="0" smtClean="0"/>
              <a:t>.</a:t>
            </a:r>
          </a:p>
          <a:p>
            <a:pPr lvl="1"/>
            <a:r>
              <a:rPr lang="en-US" dirty="0"/>
              <a:t>A</a:t>
            </a:r>
            <a:r>
              <a:rPr lang="en-US" dirty="0" smtClean="0"/>
              <a:t>n </a:t>
            </a:r>
            <a:r>
              <a:rPr lang="en-US" dirty="0"/>
              <a:t>element </a:t>
            </a:r>
            <a:r>
              <a:rPr lang="en-US" dirty="0" smtClean="0"/>
              <a:t>from a </a:t>
            </a:r>
            <a:r>
              <a:rPr lang="en-US" dirty="0"/>
              <a:t>separate </a:t>
            </a:r>
            <a:r>
              <a:rPr lang="en-US" dirty="0" smtClean="0"/>
              <a:t>group can be added for greater security, </a:t>
            </a:r>
            <a:r>
              <a:rPr lang="en-US" dirty="0"/>
              <a:t>such </a:t>
            </a:r>
            <a:r>
              <a:rPr lang="en-US" dirty="0" smtClean="0"/>
              <a:t>as a </a:t>
            </a:r>
            <a:r>
              <a:rPr lang="en-US" dirty="0"/>
              <a:t>smart card token—something a user has in her possession</a:t>
            </a:r>
            <a:r>
              <a:rPr lang="en-US" dirty="0" smtClean="0"/>
              <a:t>.</a:t>
            </a:r>
          </a:p>
          <a:p>
            <a:r>
              <a:rPr lang="en-US" dirty="0"/>
              <a:t>Another method to provide authentication involves the use of something that only valid users should have in their possession</a:t>
            </a:r>
            <a:r>
              <a:rPr lang="en-US" dirty="0" smtClean="0"/>
              <a:t>.</a:t>
            </a:r>
          </a:p>
          <a:p>
            <a:r>
              <a:rPr lang="en-US" dirty="0"/>
              <a:t>The third general method to provide authentication involves </a:t>
            </a:r>
            <a:r>
              <a:rPr lang="en-US" dirty="0" smtClean="0"/>
              <a:t>something that </a:t>
            </a:r>
            <a:r>
              <a:rPr lang="en-US" dirty="0"/>
              <a:t>is unique about you</a:t>
            </a:r>
            <a:r>
              <a:rPr lang="en-US" dirty="0" smtClean="0"/>
              <a:t>.</a:t>
            </a:r>
            <a:endParaRPr lang="en-US" dirty="0"/>
          </a:p>
        </p:txBody>
      </p:sp>
    </p:spTree>
    <p:extLst>
      <p:ext uri="{BB962C8B-B14F-4D97-AF65-F5344CB8AC3E}">
        <p14:creationId xmlns:p14="http://schemas.microsoft.com/office/powerpoint/2010/main" val="34090943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Basic </a:t>
            </a:r>
            <a:r>
              <a:rPr lang="en-US" dirty="0"/>
              <a:t>authentication is the simplest technique used to manage access control across </a:t>
            </a:r>
            <a:r>
              <a:rPr lang="en-US" dirty="0" smtClean="0"/>
              <a:t>HTTP.</a:t>
            </a:r>
          </a:p>
          <a:p>
            <a:pPr lvl="1"/>
            <a:r>
              <a:rPr lang="en-US" dirty="0" smtClean="0"/>
              <a:t>Basic </a:t>
            </a:r>
            <a:r>
              <a:rPr lang="en-US" dirty="0"/>
              <a:t>authentication operates by passing information encoded in Base64 form </a:t>
            </a:r>
            <a:r>
              <a:rPr lang="en-US" dirty="0" smtClean="0"/>
              <a:t>using standard </a:t>
            </a:r>
            <a:r>
              <a:rPr lang="en-US" dirty="0"/>
              <a:t>HTTP headers</a:t>
            </a:r>
            <a:r>
              <a:rPr lang="en-US" dirty="0" smtClean="0"/>
              <a:t>.</a:t>
            </a:r>
          </a:p>
          <a:p>
            <a:pPr lvl="1"/>
            <a:r>
              <a:rPr lang="en-US" dirty="0" smtClean="0"/>
              <a:t>This </a:t>
            </a:r>
            <a:r>
              <a:rPr lang="en-US" dirty="0"/>
              <a:t>is a plaintext method without any pretense of security</a:t>
            </a:r>
            <a:r>
              <a:rPr lang="en-US" dirty="0" smtClean="0"/>
              <a:t>.</a:t>
            </a:r>
            <a:endParaRPr lang="en-US" dirty="0"/>
          </a:p>
        </p:txBody>
      </p:sp>
    </p:spTree>
    <p:extLst>
      <p:ext uri="{BB962C8B-B14F-4D97-AF65-F5344CB8AC3E}">
        <p14:creationId xmlns:p14="http://schemas.microsoft.com/office/powerpoint/2010/main" val="37747246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15000"/>
            <a:ext cx="7924800" cy="457200"/>
          </a:xfrm>
        </p:spPr>
        <p:txBody>
          <a:bodyPr/>
          <a:lstStyle/>
          <a:p>
            <a:r>
              <a:rPr lang="en-US" dirty="0"/>
              <a:t>Figure 11.15 How basic authentication operates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61438" y="1371600"/>
            <a:ext cx="4421124" cy="4077104"/>
          </a:xfrm>
          <a:prstGeom prst="rect">
            <a:avLst/>
          </a:prstGeom>
        </p:spPr>
      </p:pic>
    </p:spTree>
    <p:extLst>
      <p:ext uri="{BB962C8B-B14F-4D97-AF65-F5344CB8AC3E}">
        <p14:creationId xmlns:p14="http://schemas.microsoft.com/office/powerpoint/2010/main" val="39116188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Authentication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5257800"/>
          </a:xfrm>
        </p:spPr>
        <p:txBody>
          <a:bodyPr/>
          <a:lstStyle/>
          <a:p>
            <a:r>
              <a:rPr lang="en-US" dirty="0"/>
              <a:t>Digest authentication is a method used to negotiate credentials across </a:t>
            </a:r>
            <a:r>
              <a:rPr lang="en-US" dirty="0" smtClean="0"/>
              <a:t>the Web.</a:t>
            </a:r>
          </a:p>
          <a:p>
            <a:pPr lvl="1"/>
            <a:r>
              <a:rPr lang="en-US" dirty="0" smtClean="0"/>
              <a:t>Digest </a:t>
            </a:r>
            <a:r>
              <a:rPr lang="en-US" dirty="0"/>
              <a:t>authentication uses hash functions and a nonce to </a:t>
            </a:r>
            <a:r>
              <a:rPr lang="en-US" dirty="0" smtClean="0"/>
              <a:t>improve security </a:t>
            </a:r>
            <a:r>
              <a:rPr lang="en-US" dirty="0"/>
              <a:t>over basic </a:t>
            </a:r>
            <a:r>
              <a:rPr lang="en-US" dirty="0" smtClean="0"/>
              <a:t>authentication.</a:t>
            </a:r>
          </a:p>
          <a:p>
            <a:pPr lvl="1"/>
            <a:r>
              <a:rPr lang="en-US" dirty="0"/>
              <a:t>Digest authentication, although it improves security over basic authentication, does not provide any significant level of </a:t>
            </a:r>
            <a:r>
              <a:rPr lang="en-US" dirty="0" smtClean="0"/>
              <a:t>security.</a:t>
            </a:r>
          </a:p>
          <a:p>
            <a:pPr lvl="2"/>
            <a:r>
              <a:rPr lang="en-US" dirty="0" smtClean="0"/>
              <a:t>Passwords are not </a:t>
            </a:r>
            <a:r>
              <a:rPr lang="en-US" dirty="0"/>
              <a:t>sent in the clear</a:t>
            </a:r>
            <a:r>
              <a:rPr lang="en-US" dirty="0" smtClean="0"/>
              <a:t>.</a:t>
            </a:r>
          </a:p>
          <a:p>
            <a:pPr lvl="2"/>
            <a:r>
              <a:rPr lang="en-US" dirty="0" smtClean="0"/>
              <a:t>Digest </a:t>
            </a:r>
            <a:r>
              <a:rPr lang="en-US" dirty="0"/>
              <a:t>authentication is subject to </a:t>
            </a:r>
            <a:r>
              <a:rPr lang="en-US" dirty="0" smtClean="0"/>
              <a:t>man-in-the-middle attacks </a:t>
            </a:r>
            <a:r>
              <a:rPr lang="en-US" dirty="0"/>
              <a:t>and potentially replay attacks</a:t>
            </a:r>
            <a:r>
              <a:rPr lang="en-US" dirty="0" smtClean="0"/>
              <a:t>.</a:t>
            </a:r>
            <a:endParaRPr lang="en-US" dirty="0"/>
          </a:p>
        </p:txBody>
      </p:sp>
    </p:spTree>
    <p:extLst>
      <p:ext uri="{BB962C8B-B14F-4D97-AF65-F5344CB8AC3E}">
        <p14:creationId xmlns:p14="http://schemas.microsoft.com/office/powerpoint/2010/main" val="12649964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 Figure 11.16 How digest authentication operates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7612" y="1371600"/>
            <a:ext cx="6208776" cy="4205788"/>
          </a:xfrm>
          <a:prstGeom prst="rect">
            <a:avLst/>
          </a:prstGeom>
        </p:spPr>
      </p:pic>
    </p:spTree>
    <p:extLst>
      <p:ext uri="{BB962C8B-B14F-4D97-AF65-F5344CB8AC3E}">
        <p14:creationId xmlns:p14="http://schemas.microsoft.com/office/powerpoint/2010/main" val="235273983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a:t>
            </a:r>
            <a:r>
              <a:rPr lang="en-US" i="1" dirty="0"/>
              <a:t>continued</a:t>
            </a:r>
            <a:r>
              <a:rPr lang="en-US" dirty="0"/>
              <a:t>)</a:t>
            </a:r>
            <a:endParaRPr lang="en-US" dirty="0" smtClean="0"/>
          </a:p>
        </p:txBody>
      </p:sp>
      <p:sp>
        <p:nvSpPr>
          <p:cNvPr id="10243" name="Rectangle 3"/>
          <p:cNvSpPr>
            <a:spLocks noGrp="1" noChangeArrowheads="1"/>
          </p:cNvSpPr>
          <p:nvPr>
            <p:ph idx="1"/>
          </p:nvPr>
        </p:nvSpPr>
        <p:spPr/>
        <p:txBody>
          <a:bodyPr/>
          <a:lstStyle/>
          <a:p>
            <a:r>
              <a:rPr lang="en-US" altLang="en-US" b="1" dirty="0"/>
              <a:t>Kerberos</a:t>
            </a:r>
            <a:r>
              <a:rPr lang="en-US" altLang="en-US" dirty="0"/>
              <a:t> is a network authentication protocol designed for a </a:t>
            </a:r>
            <a:r>
              <a:rPr lang="en-US" altLang="en-US" dirty="0" smtClean="0"/>
              <a:t>client/server </a:t>
            </a:r>
            <a:r>
              <a:rPr lang="en-US" altLang="en-US" dirty="0"/>
              <a:t>environment</a:t>
            </a:r>
            <a:r>
              <a:rPr lang="en-US" altLang="en-US" dirty="0" smtClean="0"/>
              <a:t>.</a:t>
            </a:r>
          </a:p>
          <a:p>
            <a:pPr lvl="1"/>
            <a:r>
              <a:rPr lang="en-US" altLang="en-US" dirty="0" smtClean="0">
                <a:ea typeface="ヒラギノ角ゴ Pro W3" pitchFamily="-112" charset="-128"/>
              </a:rPr>
              <a:t>Kerberos </a:t>
            </a:r>
            <a:r>
              <a:rPr lang="en-US" altLang="en-US" dirty="0">
                <a:ea typeface="ヒラギノ角ゴ Pro W3" pitchFamily="-112" charset="-128"/>
              </a:rPr>
              <a:t>is built around the idea of a trusted third party, termed a </a:t>
            </a:r>
            <a:r>
              <a:rPr lang="en-US" altLang="en-US" b="1" dirty="0">
                <a:ea typeface="ヒラギノ角ゴ Pro W3" pitchFamily="-112" charset="-128"/>
              </a:rPr>
              <a:t>key distribution center (KDC),</a:t>
            </a:r>
            <a:r>
              <a:rPr lang="en-US" altLang="en-US" dirty="0">
                <a:ea typeface="ヒラギノ角ゴ Pro W3" pitchFamily="-112" charset="-128"/>
              </a:rPr>
              <a:t> which consists of two logically separate parts: an </a:t>
            </a:r>
            <a:r>
              <a:rPr lang="en-US" altLang="en-US" b="1" dirty="0">
                <a:ea typeface="ヒラギノ角ゴ Pro W3" pitchFamily="-112" charset="-128"/>
              </a:rPr>
              <a:t>authentication server (AS)</a:t>
            </a:r>
            <a:r>
              <a:rPr lang="en-US" altLang="en-US" dirty="0">
                <a:ea typeface="ヒラギノ角ゴ Pro W3" pitchFamily="-112" charset="-128"/>
              </a:rPr>
              <a:t> and a </a:t>
            </a:r>
            <a:r>
              <a:rPr lang="en-US" altLang="en-US" b="1" dirty="0">
                <a:ea typeface="ヒラギノ角ゴ Pro W3" pitchFamily="-112" charset="-128"/>
              </a:rPr>
              <a:t>ticket-granting server (TGS</a:t>
            </a:r>
            <a:r>
              <a:rPr lang="en-US" altLang="en-US" b="1" dirty="0" smtClean="0">
                <a:ea typeface="ヒラギノ角ゴ Pro W3" pitchFamily="-112" charset="-128"/>
              </a:rPr>
              <a:t>)</a:t>
            </a:r>
            <a:r>
              <a:rPr lang="en-US" altLang="en-US" dirty="0" smtClean="0">
                <a:ea typeface="ヒラギノ角ゴ Pro W3" pitchFamily="-112" charset="-128"/>
              </a:rPr>
              <a:t>.</a:t>
            </a:r>
          </a:p>
          <a:p>
            <a:pPr lvl="1"/>
            <a:r>
              <a:rPr lang="en-US" altLang="en-US" dirty="0" smtClean="0">
                <a:ea typeface="ヒラギノ角ゴ Pro W3" pitchFamily="-112" charset="-128"/>
              </a:rPr>
              <a:t>Kerberos </a:t>
            </a:r>
            <a:r>
              <a:rPr lang="en-US" altLang="en-US" dirty="0">
                <a:ea typeface="ヒラギノ角ゴ Pro W3" pitchFamily="-112" charset="-128"/>
              </a:rPr>
              <a:t>communicates via “tickets” that serve to prove the identity of users</a:t>
            </a:r>
            <a:r>
              <a:rPr lang="en-US" altLang="en-US" dirty="0" smtClean="0">
                <a:ea typeface="ヒラギノ角ゴ Pro W3" pitchFamily="-112" charset="-128"/>
              </a:rPr>
              <a:t>.</a:t>
            </a:r>
            <a:endParaRPr lang="en-US" altLang="en-US" dirty="0" smtClean="0"/>
          </a:p>
          <a:p>
            <a:pPr lvl="1"/>
            <a:r>
              <a:rPr lang="en-US" altLang="en-US" dirty="0"/>
              <a:t>The basis for authentication in a Kerberos environment is the </a:t>
            </a:r>
            <a:r>
              <a:rPr lang="en-US" altLang="en-US" dirty="0" smtClean="0"/>
              <a:t>ticket.</a:t>
            </a:r>
          </a:p>
          <a:p>
            <a:pPr lvl="1"/>
            <a:r>
              <a:rPr lang="en-US" altLang="en-US" dirty="0" smtClean="0"/>
              <a:t>Tickets </a:t>
            </a:r>
            <a:r>
              <a:rPr lang="en-US" altLang="en-US" dirty="0"/>
              <a:t>are used in a two-step process with the </a:t>
            </a:r>
            <a:r>
              <a:rPr lang="en-US" altLang="en-US" dirty="0" smtClean="0"/>
              <a:t>client.</a:t>
            </a:r>
          </a:p>
        </p:txBody>
      </p:sp>
    </p:spTree>
    <p:extLst>
      <p:ext uri="{BB962C8B-B14F-4D97-AF65-F5344CB8AC3E}">
        <p14:creationId xmlns:p14="http://schemas.microsoft.com/office/powerpoint/2010/main" val="197332770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 Figure 11.17 Kerberos operations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71928" y="1304544"/>
            <a:ext cx="4200144" cy="4248912"/>
          </a:xfrm>
          <a:prstGeom prst="rect">
            <a:avLst/>
          </a:prstGeom>
        </p:spPr>
      </p:pic>
    </p:spTree>
    <p:extLst>
      <p:ext uri="{BB962C8B-B14F-4D97-AF65-F5344CB8AC3E}">
        <p14:creationId xmlns:p14="http://schemas.microsoft.com/office/powerpoint/2010/main" val="8639330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a:t>
            </a:r>
            <a:r>
              <a:rPr lang="en-US" i="1" dirty="0"/>
              <a:t>continued</a:t>
            </a:r>
            <a:r>
              <a:rPr lang="en-US" dirty="0"/>
              <a:t>)</a:t>
            </a:r>
            <a:endParaRPr lang="en-US" dirty="0" smtClean="0"/>
          </a:p>
        </p:txBody>
      </p:sp>
      <p:sp>
        <p:nvSpPr>
          <p:cNvPr id="12291" name="Rectangle 3"/>
          <p:cNvSpPr>
            <a:spLocks noGrp="1" noChangeArrowheads="1"/>
          </p:cNvSpPr>
          <p:nvPr>
            <p:ph idx="1"/>
          </p:nvPr>
        </p:nvSpPr>
        <p:spPr/>
        <p:txBody>
          <a:bodyPr/>
          <a:lstStyle/>
          <a:p>
            <a:r>
              <a:rPr lang="en-US" i="1" dirty="0"/>
              <a:t>Certificates </a:t>
            </a:r>
            <a:r>
              <a:rPr lang="en-US" dirty="0"/>
              <a:t>are a method of establishing authenticity of </a:t>
            </a:r>
            <a:r>
              <a:rPr lang="en-US" dirty="0" smtClean="0"/>
              <a:t>specific objects </a:t>
            </a:r>
            <a:r>
              <a:rPr lang="en-US" dirty="0"/>
              <a:t>such as an individual’s public key or downloaded software</a:t>
            </a:r>
            <a:r>
              <a:rPr lang="en-US" dirty="0" smtClean="0"/>
              <a:t>.</a:t>
            </a:r>
          </a:p>
          <a:p>
            <a:r>
              <a:rPr lang="en-US" dirty="0" smtClean="0"/>
              <a:t>A </a:t>
            </a:r>
            <a:r>
              <a:rPr lang="en-US" i="1" dirty="0" smtClean="0"/>
              <a:t>digital </a:t>
            </a:r>
            <a:r>
              <a:rPr lang="en-US" i="1" dirty="0"/>
              <a:t>certificate </a:t>
            </a:r>
            <a:r>
              <a:rPr lang="en-US" dirty="0"/>
              <a:t>is a digital file </a:t>
            </a:r>
            <a:r>
              <a:rPr lang="en-US" dirty="0" smtClean="0"/>
              <a:t>that is </a:t>
            </a:r>
            <a:r>
              <a:rPr lang="en-US" dirty="0"/>
              <a:t>sent as an attachment to a message and is used to verify that </a:t>
            </a:r>
            <a:r>
              <a:rPr lang="en-US" dirty="0" smtClean="0"/>
              <a:t>the message </a:t>
            </a:r>
            <a:r>
              <a:rPr lang="en-US" dirty="0"/>
              <a:t>did indeed come from </a:t>
            </a:r>
            <a:r>
              <a:rPr lang="en-US" dirty="0" smtClean="0"/>
              <a:t>the entity </a:t>
            </a:r>
            <a:r>
              <a:rPr lang="en-US" dirty="0"/>
              <a:t>it claims to have come from</a:t>
            </a:r>
            <a:r>
              <a:rPr lang="en-US" dirty="0" smtClean="0"/>
              <a:t>.</a:t>
            </a:r>
            <a:endParaRPr lang="en-US" altLang="en-US" dirty="0" smtClean="0"/>
          </a:p>
        </p:txBody>
      </p:sp>
    </p:spTree>
    <p:extLst>
      <p:ext uri="{BB962C8B-B14F-4D97-AF65-F5344CB8AC3E}">
        <p14:creationId xmlns:p14="http://schemas.microsoft.com/office/powerpoint/2010/main" val="122645421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a:t>
            </a:r>
            <a:r>
              <a:rPr lang="en-US" i="1" dirty="0"/>
              <a:t>continued</a:t>
            </a:r>
            <a:r>
              <a:rPr lang="en-US" dirty="0"/>
              <a:t>)</a:t>
            </a:r>
            <a:endParaRPr lang="en-US" dirty="0" smtClean="0"/>
          </a:p>
        </p:txBody>
      </p:sp>
      <p:sp>
        <p:nvSpPr>
          <p:cNvPr id="12291" name="Rectangle 3"/>
          <p:cNvSpPr>
            <a:spLocks noGrp="1" noChangeArrowheads="1"/>
          </p:cNvSpPr>
          <p:nvPr>
            <p:ph idx="1"/>
          </p:nvPr>
        </p:nvSpPr>
        <p:spPr>
          <a:xfrm>
            <a:off x="457200" y="1981200"/>
            <a:ext cx="8229600" cy="4876800"/>
          </a:xfrm>
        </p:spPr>
        <p:txBody>
          <a:bodyPr/>
          <a:lstStyle/>
          <a:p>
            <a:r>
              <a:rPr lang="en-US" dirty="0" smtClean="0"/>
              <a:t>A </a:t>
            </a:r>
            <a:r>
              <a:rPr lang="en-US" i="1" dirty="0" smtClean="0"/>
              <a:t>token </a:t>
            </a:r>
            <a:r>
              <a:rPr lang="en-US" dirty="0"/>
              <a:t>is a hardware device that can be used in a challenge/response authentication process</a:t>
            </a:r>
            <a:r>
              <a:rPr lang="en-US" dirty="0" smtClean="0"/>
              <a:t>.</a:t>
            </a:r>
          </a:p>
          <a:p>
            <a:pPr lvl="1"/>
            <a:r>
              <a:rPr lang="en-US" dirty="0" smtClean="0"/>
              <a:t>It functions </a:t>
            </a:r>
            <a:r>
              <a:rPr lang="en-US" dirty="0"/>
              <a:t>as both a something-you-have </a:t>
            </a:r>
            <a:r>
              <a:rPr lang="en-US" dirty="0" smtClean="0"/>
              <a:t>and something-you-know </a:t>
            </a:r>
            <a:r>
              <a:rPr lang="en-US" dirty="0"/>
              <a:t>authentication </a:t>
            </a:r>
            <a:r>
              <a:rPr lang="en-US" dirty="0" smtClean="0"/>
              <a:t>mechanism.</a:t>
            </a:r>
          </a:p>
          <a:p>
            <a:pPr lvl="1"/>
            <a:r>
              <a:rPr lang="en-US" dirty="0" smtClean="0"/>
              <a:t>Several </a:t>
            </a:r>
            <a:r>
              <a:rPr lang="en-US" dirty="0"/>
              <a:t>variations on </a:t>
            </a:r>
            <a:r>
              <a:rPr lang="en-US" dirty="0" smtClean="0"/>
              <a:t>this type </a:t>
            </a:r>
            <a:r>
              <a:rPr lang="en-US" dirty="0"/>
              <a:t>of device </a:t>
            </a:r>
            <a:r>
              <a:rPr lang="en-US" dirty="0" smtClean="0"/>
              <a:t>exist.</a:t>
            </a:r>
          </a:p>
          <a:p>
            <a:pPr lvl="2"/>
            <a:r>
              <a:rPr lang="en-US" dirty="0" smtClean="0"/>
              <a:t>All </a:t>
            </a:r>
            <a:r>
              <a:rPr lang="en-US" dirty="0"/>
              <a:t>work on the same basic </a:t>
            </a:r>
            <a:r>
              <a:rPr lang="en-US" dirty="0" smtClean="0"/>
              <a:t>principles.</a:t>
            </a:r>
          </a:p>
          <a:p>
            <a:r>
              <a:rPr lang="en-US" dirty="0" smtClean="0"/>
              <a:t>Tokens</a:t>
            </a:r>
            <a:r>
              <a:rPr lang="en-US" dirty="0"/>
              <a:t> </a:t>
            </a:r>
            <a:r>
              <a:rPr lang="en-US" dirty="0" smtClean="0"/>
              <a:t>are </a:t>
            </a:r>
            <a:r>
              <a:rPr lang="en-US" dirty="0"/>
              <a:t>commonly employed in </a:t>
            </a:r>
            <a:r>
              <a:rPr lang="en-US" dirty="0" smtClean="0"/>
              <a:t>remote authentication </a:t>
            </a:r>
            <a:r>
              <a:rPr lang="en-US" dirty="0"/>
              <a:t>schemes as they provide additional surety of the identity </a:t>
            </a:r>
            <a:r>
              <a:rPr lang="en-US" dirty="0" smtClean="0"/>
              <a:t>of the </a:t>
            </a:r>
            <a:r>
              <a:rPr lang="en-US" dirty="0"/>
              <a:t>user, even users who are somewhere else and cannot be </a:t>
            </a:r>
            <a:r>
              <a:rPr lang="en-US" dirty="0" smtClean="0"/>
              <a:t>observed.</a:t>
            </a:r>
            <a:endParaRPr lang="en-US" altLang="en-US" dirty="0" smtClean="0">
              <a:solidFill>
                <a:srgbClr val="FF0000"/>
              </a:solidFill>
            </a:endParaRPr>
          </a:p>
        </p:txBody>
      </p:sp>
    </p:spTree>
    <p:extLst>
      <p:ext uri="{BB962C8B-B14F-4D97-AF65-F5344CB8AC3E}">
        <p14:creationId xmlns:p14="http://schemas.microsoft.com/office/powerpoint/2010/main" val="1764354112"/>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a:t>
            </a:r>
            <a:r>
              <a:rPr lang="en-US" i="1" dirty="0"/>
              <a:t>continued</a:t>
            </a:r>
            <a:r>
              <a:rPr lang="en-US" dirty="0"/>
              <a:t>)</a:t>
            </a:r>
            <a:endParaRPr lang="en-US" dirty="0" smtClean="0"/>
          </a:p>
        </p:txBody>
      </p:sp>
      <p:sp>
        <p:nvSpPr>
          <p:cNvPr id="15363" name="Rectangle 3"/>
          <p:cNvSpPr>
            <a:spLocks noGrp="1" noChangeArrowheads="1"/>
          </p:cNvSpPr>
          <p:nvPr>
            <p:ph idx="1"/>
          </p:nvPr>
        </p:nvSpPr>
        <p:spPr>
          <a:xfrm>
            <a:off x="457200" y="1981200"/>
            <a:ext cx="8229600" cy="4495800"/>
          </a:xfrm>
        </p:spPr>
        <p:txBody>
          <a:bodyPr/>
          <a:lstStyle/>
          <a:p>
            <a:r>
              <a:rPr lang="en-US" i="1" dirty="0"/>
              <a:t>Multifactor</a:t>
            </a:r>
            <a:r>
              <a:rPr lang="en-US" dirty="0"/>
              <a:t> authentication is a term that describes the use of more than </a:t>
            </a:r>
            <a:r>
              <a:rPr lang="en-US" dirty="0" smtClean="0"/>
              <a:t>one authentication </a:t>
            </a:r>
            <a:r>
              <a:rPr lang="en-US" dirty="0"/>
              <a:t>mechanism at the same time</a:t>
            </a:r>
            <a:r>
              <a:rPr lang="en-US" dirty="0" smtClean="0"/>
              <a:t>.</a:t>
            </a:r>
          </a:p>
          <a:p>
            <a:r>
              <a:rPr lang="en-US" dirty="0" smtClean="0"/>
              <a:t>Something-you-have and something-you-know mechanisms are used as factors in verifying authenticity of the user.</a:t>
            </a:r>
          </a:p>
          <a:p>
            <a:pPr lvl="1"/>
            <a:r>
              <a:rPr lang="en-US" dirty="0" smtClean="0"/>
              <a:t>Biometrics used in conjunction with a PIN</a:t>
            </a:r>
          </a:p>
          <a:p>
            <a:pPr lvl="1"/>
            <a:r>
              <a:rPr lang="en-US" dirty="0" smtClean="0"/>
              <a:t>Purpose: increases the level of security</a:t>
            </a:r>
          </a:p>
          <a:p>
            <a:pPr lvl="1"/>
            <a:r>
              <a:rPr lang="en-US" dirty="0" smtClean="0"/>
              <a:t>Example: ATM card and PIN</a:t>
            </a:r>
          </a:p>
          <a:p>
            <a:pPr lvl="1"/>
            <a:r>
              <a:rPr lang="en-US" dirty="0"/>
              <a:t>Also known as </a:t>
            </a:r>
            <a:r>
              <a:rPr lang="en-US" dirty="0" smtClean="0"/>
              <a:t>two-factor or three-factor authentication</a:t>
            </a:r>
            <a:endParaRPr lang="en-US" altLang="en-US" dirty="0" smtClean="0"/>
          </a:p>
        </p:txBody>
      </p:sp>
    </p:spTree>
    <p:extLst>
      <p:ext uri="{BB962C8B-B14F-4D97-AF65-F5344CB8AC3E}">
        <p14:creationId xmlns:p14="http://schemas.microsoft.com/office/powerpoint/2010/main" val="4277647848"/>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a:t>Internet Security Association and Key Management Protocol (</a:t>
            </a:r>
            <a:r>
              <a:rPr lang="en-US" dirty="0" smtClean="0"/>
              <a:t>ISAKMP)</a:t>
            </a:r>
          </a:p>
          <a:p>
            <a:r>
              <a:rPr lang="en-US" dirty="0" smtClean="0"/>
              <a:t>Kerberos</a:t>
            </a:r>
            <a:endParaRPr lang="en-US" dirty="0"/>
          </a:p>
          <a:p>
            <a:r>
              <a:rPr lang="en-US" dirty="0" smtClean="0"/>
              <a:t>Key distribution </a:t>
            </a:r>
            <a:r>
              <a:rPr lang="en-US" dirty="0"/>
              <a:t>center (</a:t>
            </a:r>
            <a:r>
              <a:rPr lang="en-US" dirty="0" smtClean="0"/>
              <a:t>KDC)</a:t>
            </a:r>
          </a:p>
          <a:p>
            <a:r>
              <a:rPr lang="en-US" dirty="0" smtClean="0"/>
              <a:t>Layer </a:t>
            </a:r>
            <a:r>
              <a:rPr lang="en-US" dirty="0"/>
              <a:t>2 Tunneling Protocol (L2TP)</a:t>
            </a:r>
          </a:p>
        </p:txBody>
      </p:sp>
      <p:sp>
        <p:nvSpPr>
          <p:cNvPr id="4" name="Content Placeholder 3"/>
          <p:cNvSpPr>
            <a:spLocks noGrp="1"/>
          </p:cNvSpPr>
          <p:nvPr>
            <p:ph sz="half" idx="2"/>
          </p:nvPr>
        </p:nvSpPr>
        <p:spPr/>
        <p:txBody>
          <a:bodyPr/>
          <a:lstStyle/>
          <a:p>
            <a:r>
              <a:rPr lang="en-US" dirty="0" smtClean="0"/>
              <a:t>Mandatory access </a:t>
            </a:r>
            <a:r>
              <a:rPr lang="en-US" dirty="0"/>
              <a:t>control (MAC</a:t>
            </a:r>
            <a:r>
              <a:rPr lang="en-US" dirty="0" smtClean="0"/>
              <a:t>)</a:t>
            </a:r>
            <a:endParaRPr lang="en-US" dirty="0"/>
          </a:p>
          <a:p>
            <a:r>
              <a:rPr lang="en-US" dirty="0" smtClean="0"/>
              <a:t>Oakley</a:t>
            </a:r>
          </a:p>
          <a:p>
            <a:r>
              <a:rPr lang="en-US" dirty="0" smtClean="0"/>
              <a:t>Password policy</a:t>
            </a:r>
            <a:endParaRPr lang="en-US" dirty="0"/>
          </a:p>
          <a:p>
            <a:r>
              <a:rPr lang="en-US" dirty="0" smtClean="0"/>
              <a:t>Permissions</a:t>
            </a:r>
            <a:endParaRPr lang="en-US" dirty="0"/>
          </a:p>
          <a:p>
            <a:r>
              <a:rPr lang="en-US" dirty="0"/>
              <a:t>Point-to-Point Tunneling Protocol (</a:t>
            </a:r>
            <a:r>
              <a:rPr lang="en-US" dirty="0" smtClean="0"/>
              <a:t>PPTP)</a:t>
            </a:r>
          </a:p>
          <a:p>
            <a:r>
              <a:rPr lang="en-US" dirty="0" smtClean="0"/>
              <a:t>Privilege management</a:t>
            </a:r>
            <a:endParaRPr lang="en-US" dirty="0"/>
          </a:p>
        </p:txBody>
      </p:sp>
    </p:spTree>
    <p:extLst>
      <p:ext uri="{BB962C8B-B14F-4D97-AF65-F5344CB8AC3E}">
        <p14:creationId xmlns:p14="http://schemas.microsoft.com/office/powerpoint/2010/main" val="102584754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a:t>
            </a:r>
            <a:r>
              <a:rPr lang="en-US" i="1" dirty="0"/>
              <a:t>continued</a:t>
            </a:r>
            <a:r>
              <a:rPr lang="en-US" dirty="0"/>
              <a:t>)</a:t>
            </a:r>
            <a:endParaRPr lang="en-US" dirty="0" smtClean="0"/>
          </a:p>
        </p:txBody>
      </p:sp>
      <p:sp>
        <p:nvSpPr>
          <p:cNvPr id="17411" name="Rectangle 3"/>
          <p:cNvSpPr>
            <a:spLocks noGrp="1" noChangeArrowheads="1"/>
          </p:cNvSpPr>
          <p:nvPr>
            <p:ph idx="1"/>
          </p:nvPr>
        </p:nvSpPr>
        <p:spPr/>
        <p:txBody>
          <a:bodyPr/>
          <a:lstStyle/>
          <a:p>
            <a:r>
              <a:rPr lang="en-US" altLang="en-US" i="1" dirty="0"/>
              <a:t>Mutual </a:t>
            </a:r>
            <a:r>
              <a:rPr lang="en-US" altLang="en-US" i="1" dirty="0" smtClean="0"/>
              <a:t>authentication </a:t>
            </a:r>
            <a:r>
              <a:rPr lang="en-US" dirty="0"/>
              <a:t>describes a process in which each side of an </a:t>
            </a:r>
            <a:r>
              <a:rPr lang="en-US" dirty="0" smtClean="0"/>
              <a:t>electronic communication </a:t>
            </a:r>
            <a:r>
              <a:rPr lang="en-US" dirty="0"/>
              <a:t>verifies the authenticity of the other</a:t>
            </a:r>
            <a:r>
              <a:rPr lang="en-US" dirty="0" smtClean="0"/>
              <a:t>.</a:t>
            </a:r>
          </a:p>
          <a:p>
            <a:pPr lvl="1"/>
            <a:r>
              <a:rPr lang="en-US" dirty="0" smtClean="0"/>
              <a:t>This provides </a:t>
            </a:r>
            <a:r>
              <a:rPr lang="en-US" dirty="0"/>
              <a:t>a mechanism for each side of a client/server relationship to verify the </a:t>
            </a:r>
            <a:r>
              <a:rPr lang="en-US" dirty="0" smtClean="0"/>
              <a:t>authenticity of </a:t>
            </a:r>
            <a:r>
              <a:rPr lang="en-US" dirty="0"/>
              <a:t>the other to address this issue</a:t>
            </a:r>
            <a:r>
              <a:rPr lang="en-US" dirty="0" smtClean="0"/>
              <a:t>.</a:t>
            </a:r>
          </a:p>
          <a:p>
            <a:pPr lvl="1"/>
            <a:r>
              <a:rPr lang="en-US" dirty="0" smtClean="0"/>
              <a:t>A </a:t>
            </a:r>
            <a:r>
              <a:rPr lang="en-US" dirty="0"/>
              <a:t>common method of performing </a:t>
            </a:r>
            <a:r>
              <a:rPr lang="en-US" dirty="0" smtClean="0"/>
              <a:t>mutual authentication </a:t>
            </a:r>
            <a:r>
              <a:rPr lang="en-US" dirty="0"/>
              <a:t>involves using a secure connection, such as Transport </a:t>
            </a:r>
            <a:r>
              <a:rPr lang="en-US" dirty="0" smtClean="0"/>
              <a:t>Layer Security </a:t>
            </a:r>
            <a:r>
              <a:rPr lang="en-US" dirty="0"/>
              <a:t>(TLS), to the server and a one-time password generator that </a:t>
            </a:r>
            <a:r>
              <a:rPr lang="en-US" dirty="0" smtClean="0"/>
              <a:t>then authenticates </a:t>
            </a:r>
            <a:r>
              <a:rPr lang="en-US" dirty="0"/>
              <a:t>the </a:t>
            </a:r>
            <a:r>
              <a:rPr lang="en-US" dirty="0" smtClean="0"/>
              <a:t>client.</a:t>
            </a:r>
            <a:endParaRPr lang="en-US" altLang="en-US" dirty="0" smtClean="0"/>
          </a:p>
        </p:txBody>
      </p:sp>
    </p:spTree>
    <p:extLst>
      <p:ext uri="{BB962C8B-B14F-4D97-AF65-F5344CB8AC3E}">
        <p14:creationId xmlns:p14="http://schemas.microsoft.com/office/powerpoint/2010/main" val="139176338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Authorization</a:t>
            </a:r>
          </a:p>
        </p:txBody>
      </p:sp>
      <p:sp>
        <p:nvSpPr>
          <p:cNvPr id="18435" name="Rectangle 3"/>
          <p:cNvSpPr>
            <a:spLocks noGrp="1" noChangeArrowheads="1"/>
          </p:cNvSpPr>
          <p:nvPr>
            <p:ph idx="1"/>
          </p:nvPr>
        </p:nvSpPr>
        <p:spPr>
          <a:xfrm>
            <a:off x="457200" y="1981200"/>
            <a:ext cx="8229600" cy="4648200"/>
          </a:xfrm>
        </p:spPr>
        <p:txBody>
          <a:bodyPr/>
          <a:lstStyle/>
          <a:p>
            <a:r>
              <a:rPr lang="en-US" altLang="en-US" dirty="0"/>
              <a:t>Authorization is the process of permitting or denying access to a </a:t>
            </a:r>
            <a:r>
              <a:rPr lang="en-US" altLang="en-US" dirty="0" smtClean="0"/>
              <a:t>specific resource.</a:t>
            </a:r>
          </a:p>
          <a:p>
            <a:pPr lvl="1"/>
            <a:r>
              <a:rPr lang="en-US" altLang="en-US" dirty="0"/>
              <a:t>Once identity is confirmed via authentication, specific actions </a:t>
            </a:r>
            <a:r>
              <a:rPr lang="en-US" altLang="en-US" dirty="0" smtClean="0"/>
              <a:t>can be </a:t>
            </a:r>
            <a:r>
              <a:rPr lang="en-US" altLang="en-US" dirty="0"/>
              <a:t>authorized or denied</a:t>
            </a:r>
            <a:r>
              <a:rPr lang="en-US" altLang="en-US" dirty="0" smtClean="0"/>
              <a:t>.</a:t>
            </a:r>
          </a:p>
          <a:p>
            <a:r>
              <a:rPr lang="en-US" altLang="en-US" dirty="0" smtClean="0"/>
              <a:t>Purpose </a:t>
            </a:r>
            <a:r>
              <a:rPr lang="en-US" altLang="en-US" dirty="0"/>
              <a:t>is </a:t>
            </a:r>
            <a:r>
              <a:rPr lang="en-US" altLang="en-US" dirty="0" smtClean="0"/>
              <a:t>to determine </a:t>
            </a:r>
            <a:r>
              <a:rPr lang="en-US" altLang="en-US" dirty="0"/>
              <a:t>whether a given user who </a:t>
            </a:r>
            <a:r>
              <a:rPr lang="en-US" altLang="en-US" dirty="0" smtClean="0"/>
              <a:t>has been </a:t>
            </a:r>
            <a:r>
              <a:rPr lang="en-US" altLang="en-US" dirty="0"/>
              <a:t>identified has permissions for a particular object or resource </a:t>
            </a:r>
            <a:r>
              <a:rPr lang="en-US" altLang="en-US" dirty="0" smtClean="0"/>
              <a:t>being requested.</a:t>
            </a:r>
          </a:p>
          <a:p>
            <a:pPr lvl="1"/>
            <a:r>
              <a:rPr lang="en-US" altLang="en-US" dirty="0" smtClean="0"/>
              <a:t>Functionality </a:t>
            </a:r>
            <a:r>
              <a:rPr lang="en-US" altLang="en-US" dirty="0"/>
              <a:t>is frequently part of the operating system </a:t>
            </a:r>
            <a:r>
              <a:rPr lang="en-US" altLang="en-US" dirty="0" smtClean="0"/>
              <a:t>and is </a:t>
            </a:r>
            <a:r>
              <a:rPr lang="en-US" altLang="en-US" dirty="0"/>
              <a:t>transparent to users</a:t>
            </a:r>
            <a:r>
              <a:rPr lang="en-US" altLang="en-US" dirty="0" smtClean="0"/>
              <a:t>.</a:t>
            </a:r>
          </a:p>
          <a:p>
            <a:pPr lvl="1"/>
            <a:r>
              <a:rPr lang="en-US" altLang="en-US" dirty="0" smtClean="0"/>
              <a:t>The separation </a:t>
            </a:r>
            <a:r>
              <a:rPr lang="en-US" altLang="en-US" dirty="0"/>
              <a:t>of </a:t>
            </a:r>
            <a:r>
              <a:rPr lang="en-US" altLang="en-US" dirty="0" smtClean="0"/>
              <a:t>tasks has </a:t>
            </a:r>
            <a:r>
              <a:rPr lang="en-US" altLang="en-US" dirty="0"/>
              <a:t>several advantages.</a:t>
            </a:r>
            <a:endParaRPr lang="en-US" altLang="en-US" dirty="0" smtClean="0"/>
          </a:p>
        </p:txBody>
      </p:sp>
    </p:spTree>
    <p:extLst>
      <p:ext uri="{BB962C8B-B14F-4D97-AF65-F5344CB8AC3E}">
        <p14:creationId xmlns:p14="http://schemas.microsoft.com/office/powerpoint/2010/main" val="367139122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6 Authentication and Remote Access and Intrusion Detection Systems and Network Security – Part 2</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349669706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Access Control</a:t>
            </a:r>
          </a:p>
        </p:txBody>
      </p:sp>
      <p:sp>
        <p:nvSpPr>
          <p:cNvPr id="19459" name="Rectangle 3"/>
          <p:cNvSpPr>
            <a:spLocks noGrp="1" noChangeArrowheads="1"/>
          </p:cNvSpPr>
          <p:nvPr>
            <p:ph idx="1"/>
          </p:nvPr>
        </p:nvSpPr>
        <p:spPr/>
        <p:txBody>
          <a:bodyPr/>
          <a:lstStyle/>
          <a:p>
            <a:r>
              <a:rPr lang="en-US" altLang="en-US" dirty="0"/>
              <a:t>The term </a:t>
            </a:r>
            <a:r>
              <a:rPr lang="en-US" altLang="en-US" b="1" dirty="0"/>
              <a:t>access control </a:t>
            </a:r>
            <a:r>
              <a:rPr lang="en-US" altLang="en-US" dirty="0"/>
              <a:t>has been used to describe a variety of </a:t>
            </a:r>
            <a:r>
              <a:rPr lang="en-US" altLang="en-US" dirty="0" smtClean="0"/>
              <a:t>protection schemes.</a:t>
            </a:r>
          </a:p>
          <a:p>
            <a:pPr lvl="1"/>
            <a:r>
              <a:rPr lang="en-US" altLang="en-US" dirty="0" smtClean="0"/>
              <a:t>It sometimes </a:t>
            </a:r>
            <a:r>
              <a:rPr lang="en-US" altLang="en-US" dirty="0"/>
              <a:t>refers to all security features used to prevent unauthorized access to a computer system or network—or even a </a:t>
            </a:r>
            <a:r>
              <a:rPr lang="en-US" altLang="en-US" dirty="0" smtClean="0"/>
              <a:t>network resource, </a:t>
            </a:r>
            <a:r>
              <a:rPr lang="en-US" altLang="en-US" dirty="0"/>
              <a:t>such as a </a:t>
            </a:r>
            <a:r>
              <a:rPr lang="en-US" altLang="en-US" dirty="0" smtClean="0"/>
              <a:t>printer.</a:t>
            </a:r>
          </a:p>
          <a:p>
            <a:r>
              <a:rPr lang="en-US" altLang="en-US" dirty="0"/>
              <a:t>More properly, </a:t>
            </a:r>
            <a:r>
              <a:rPr lang="en-US" altLang="en-US" i="1" dirty="0"/>
              <a:t>access</a:t>
            </a:r>
            <a:r>
              <a:rPr lang="en-US" altLang="en-US" dirty="0"/>
              <a:t> is the ability of a </a:t>
            </a:r>
            <a:r>
              <a:rPr lang="en-US" altLang="en-US" dirty="0" smtClean="0"/>
              <a:t>subject </a:t>
            </a:r>
            <a:r>
              <a:rPr lang="en-US" altLang="en-US" dirty="0"/>
              <a:t>to interact with an </a:t>
            </a:r>
            <a:r>
              <a:rPr lang="en-US" altLang="en-US" dirty="0" smtClean="0"/>
              <a:t>object.</a:t>
            </a:r>
          </a:p>
          <a:p>
            <a:pPr lvl="1"/>
            <a:r>
              <a:rPr lang="en-US" altLang="en-US" dirty="0" smtClean="0"/>
              <a:t>Once </a:t>
            </a:r>
            <a:r>
              <a:rPr lang="en-US" altLang="en-US" dirty="0"/>
              <a:t>the individual has verified their identity</a:t>
            </a:r>
            <a:r>
              <a:rPr lang="en-US" altLang="en-US" dirty="0" smtClean="0"/>
              <a:t>, access </a:t>
            </a:r>
            <a:r>
              <a:rPr lang="en-US" altLang="en-US" dirty="0"/>
              <a:t>controls regulate what the individual can actually do on the system</a:t>
            </a:r>
            <a:r>
              <a:rPr lang="en-US" altLang="en-US" dirty="0" smtClean="0"/>
              <a:t>.</a:t>
            </a:r>
            <a:endParaRPr lang="en-US" altLang="en-US" dirty="0"/>
          </a:p>
        </p:txBody>
      </p:sp>
    </p:spTree>
    <p:extLst>
      <p:ext uri="{BB962C8B-B14F-4D97-AF65-F5344CB8AC3E}">
        <p14:creationId xmlns:p14="http://schemas.microsoft.com/office/powerpoint/2010/main" val="194170889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dirty="0"/>
              <a:t>Remote Access Methods</a:t>
            </a:r>
            <a:endParaRPr lang="en-US" altLang="en-US" dirty="0" smtClean="0"/>
          </a:p>
        </p:txBody>
      </p:sp>
      <p:sp>
        <p:nvSpPr>
          <p:cNvPr id="25603" name="Content Placeholder 2"/>
          <p:cNvSpPr>
            <a:spLocks noGrp="1"/>
          </p:cNvSpPr>
          <p:nvPr>
            <p:ph idx="1"/>
          </p:nvPr>
        </p:nvSpPr>
        <p:spPr/>
        <p:txBody>
          <a:bodyPr/>
          <a:lstStyle/>
          <a:p>
            <a:r>
              <a:rPr lang="en-US" altLang="en-US" dirty="0"/>
              <a:t>When a user requires access to a remote system, the process of </a:t>
            </a:r>
            <a:r>
              <a:rPr lang="en-US" altLang="en-US" dirty="0" smtClean="0"/>
              <a:t>remote access </a:t>
            </a:r>
            <a:r>
              <a:rPr lang="en-US" altLang="en-US" dirty="0"/>
              <a:t>is used to determine the appropriate controls</a:t>
            </a:r>
            <a:r>
              <a:rPr lang="en-US" altLang="en-US" dirty="0" smtClean="0"/>
              <a:t>.</a:t>
            </a:r>
          </a:p>
        </p:txBody>
      </p:sp>
    </p:spTree>
    <p:extLst>
      <p:ext uri="{BB962C8B-B14F-4D97-AF65-F5344CB8AC3E}">
        <p14:creationId xmlns:p14="http://schemas.microsoft.com/office/powerpoint/2010/main" val="171101576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IEEE 802.1x</a:t>
            </a:r>
          </a:p>
        </p:txBody>
      </p:sp>
      <p:sp>
        <p:nvSpPr>
          <p:cNvPr id="26627" name="Rectangle 3"/>
          <p:cNvSpPr>
            <a:spLocks noGrp="1" noChangeArrowheads="1"/>
          </p:cNvSpPr>
          <p:nvPr>
            <p:ph idx="1"/>
          </p:nvPr>
        </p:nvSpPr>
        <p:spPr>
          <a:xfrm>
            <a:off x="457200" y="1981200"/>
            <a:ext cx="8229600" cy="4876800"/>
          </a:xfrm>
        </p:spPr>
        <p:txBody>
          <a:bodyPr/>
          <a:lstStyle/>
          <a:p>
            <a:r>
              <a:rPr lang="en-US" dirty="0"/>
              <a:t>IEEE 802.1X is an authentication standard that supports port-based authentication services between a user and an authorization device, such as </a:t>
            </a:r>
            <a:r>
              <a:rPr lang="en-US" dirty="0" smtClean="0"/>
              <a:t>an edge router.</a:t>
            </a:r>
          </a:p>
          <a:p>
            <a:pPr lvl="1"/>
            <a:r>
              <a:rPr lang="en-US" dirty="0" smtClean="0"/>
              <a:t>Used </a:t>
            </a:r>
            <a:r>
              <a:rPr lang="en-US" dirty="0"/>
              <a:t>by all types of </a:t>
            </a:r>
            <a:r>
              <a:rPr lang="en-US" dirty="0" smtClean="0"/>
              <a:t>networks</a:t>
            </a:r>
          </a:p>
          <a:p>
            <a:pPr lvl="1"/>
            <a:r>
              <a:rPr lang="en-US" dirty="0" smtClean="0"/>
              <a:t>Describes </a:t>
            </a:r>
            <a:r>
              <a:rPr lang="en-US" dirty="0"/>
              <a:t>methods used to authenticate a user prior to granting access to a network and the authentication </a:t>
            </a:r>
            <a:r>
              <a:rPr lang="en-US" dirty="0" smtClean="0"/>
              <a:t>server</a:t>
            </a:r>
            <a:r>
              <a:rPr lang="en-US" dirty="0"/>
              <a:t>, such as a RADIUS </a:t>
            </a:r>
            <a:r>
              <a:rPr lang="en-US" dirty="0" smtClean="0"/>
              <a:t>server</a:t>
            </a:r>
          </a:p>
          <a:p>
            <a:pPr lvl="1"/>
            <a:r>
              <a:rPr lang="en-US" dirty="0" smtClean="0"/>
              <a:t>Acts </a:t>
            </a:r>
            <a:r>
              <a:rPr lang="en-US" dirty="0"/>
              <a:t>through an </a:t>
            </a:r>
            <a:r>
              <a:rPr lang="en-US" dirty="0" smtClean="0"/>
              <a:t>intermediate device</a:t>
            </a:r>
            <a:r>
              <a:rPr lang="en-US" dirty="0"/>
              <a:t>, such as an edge switch, enabling ports to carry normal traffic if </a:t>
            </a:r>
            <a:r>
              <a:rPr lang="en-US" dirty="0" smtClean="0"/>
              <a:t>the connection </a:t>
            </a:r>
            <a:r>
              <a:rPr lang="en-US" dirty="0"/>
              <a:t>is properly </a:t>
            </a:r>
            <a:r>
              <a:rPr lang="en-US" dirty="0" smtClean="0"/>
              <a:t>authenticated</a:t>
            </a:r>
          </a:p>
        </p:txBody>
      </p:sp>
    </p:spTree>
    <p:extLst>
      <p:ext uri="{BB962C8B-B14F-4D97-AF65-F5344CB8AC3E}">
        <p14:creationId xmlns:p14="http://schemas.microsoft.com/office/powerpoint/2010/main" val="224073128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IEEE 802.1x (</a:t>
            </a:r>
            <a:r>
              <a:rPr lang="en-US" i="1" dirty="0" smtClean="0"/>
              <a:t>continued</a:t>
            </a:r>
            <a:r>
              <a:rPr lang="en-US" dirty="0" smtClean="0"/>
              <a:t>)</a:t>
            </a:r>
          </a:p>
        </p:txBody>
      </p:sp>
      <p:sp>
        <p:nvSpPr>
          <p:cNvPr id="26627" name="Rectangle 3"/>
          <p:cNvSpPr>
            <a:spLocks noGrp="1" noChangeArrowheads="1"/>
          </p:cNvSpPr>
          <p:nvPr>
            <p:ph idx="1"/>
          </p:nvPr>
        </p:nvSpPr>
        <p:spPr>
          <a:xfrm>
            <a:off x="457200" y="1981200"/>
            <a:ext cx="8229600" cy="4572000"/>
          </a:xfrm>
        </p:spPr>
        <p:txBody>
          <a:bodyPr/>
          <a:lstStyle/>
          <a:p>
            <a:r>
              <a:rPr lang="en-US" dirty="0"/>
              <a:t>Until a </a:t>
            </a:r>
            <a:r>
              <a:rPr lang="en-US" dirty="0" smtClean="0"/>
              <a:t>client has successfully </a:t>
            </a:r>
            <a:r>
              <a:rPr lang="en-US" dirty="0"/>
              <a:t>authenticated itself to the device, only Extensible Authentication Protocol over LAN (EAPOL) traffic is passed by the switch.</a:t>
            </a:r>
          </a:p>
          <a:p>
            <a:pPr lvl="1"/>
            <a:r>
              <a:rPr lang="en-US" dirty="0"/>
              <a:t>EAPOL is an encapsulated method of passing EAP messages over </a:t>
            </a:r>
            <a:r>
              <a:rPr lang="en-US" dirty="0" smtClean="0"/>
              <a:t>802.1 frames.</a:t>
            </a:r>
          </a:p>
          <a:p>
            <a:r>
              <a:rPr lang="en-US" dirty="0" smtClean="0"/>
              <a:t>IEEE </a:t>
            </a:r>
            <a:r>
              <a:rPr lang="en-US" altLang="en-US" dirty="0" smtClean="0"/>
              <a:t>802.1X </a:t>
            </a:r>
            <a:r>
              <a:rPr lang="en-US" altLang="en-US" dirty="0"/>
              <a:t>is commonly used on wireless access points as a port-based authentication service prior to admission to the wireless </a:t>
            </a:r>
            <a:r>
              <a:rPr lang="en-US" altLang="en-US" dirty="0" smtClean="0"/>
              <a:t>network.</a:t>
            </a:r>
          </a:p>
          <a:p>
            <a:pPr lvl="1"/>
            <a:r>
              <a:rPr lang="en-US" altLang="en-US" dirty="0" smtClean="0"/>
              <a:t>802.1X over wireless </a:t>
            </a:r>
            <a:r>
              <a:rPr lang="en-US" altLang="en-US" dirty="0"/>
              <a:t>uses either 802.11i or EAP-based protocols, such as EAP-TLS </a:t>
            </a:r>
            <a:r>
              <a:rPr lang="en-US" altLang="en-US" dirty="0" smtClean="0"/>
              <a:t>or PEAP-TLS</a:t>
            </a:r>
            <a:r>
              <a:rPr lang="en-US" altLang="en-US" dirty="0"/>
              <a:t>.</a:t>
            </a:r>
            <a:endParaRPr lang="en-US" altLang="en-US" dirty="0" smtClean="0"/>
          </a:p>
        </p:txBody>
      </p:sp>
    </p:spTree>
    <p:extLst>
      <p:ext uri="{BB962C8B-B14F-4D97-AF65-F5344CB8AC3E}">
        <p14:creationId xmlns:p14="http://schemas.microsoft.com/office/powerpoint/2010/main" val="243701804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RADIUS</a:t>
            </a:r>
          </a:p>
        </p:txBody>
      </p:sp>
      <p:sp>
        <p:nvSpPr>
          <p:cNvPr id="27651" name="Rectangle 3"/>
          <p:cNvSpPr>
            <a:spLocks noGrp="1" noChangeArrowheads="1"/>
          </p:cNvSpPr>
          <p:nvPr>
            <p:ph idx="1"/>
          </p:nvPr>
        </p:nvSpPr>
        <p:spPr>
          <a:xfrm>
            <a:off x="457200" y="1981200"/>
            <a:ext cx="8229600" cy="4648200"/>
          </a:xfrm>
        </p:spPr>
        <p:txBody>
          <a:bodyPr/>
          <a:lstStyle/>
          <a:p>
            <a:r>
              <a:rPr lang="en-US" altLang="en-US" dirty="0" smtClean="0"/>
              <a:t>Remote Authentication Dial-In User Service (RADIUS) is an AAA protocol.</a:t>
            </a:r>
          </a:p>
          <a:p>
            <a:pPr lvl="1"/>
            <a:r>
              <a:rPr lang="en-US" dirty="0" smtClean="0"/>
              <a:t>Designed as a connectionless protocol</a:t>
            </a:r>
          </a:p>
          <a:p>
            <a:pPr lvl="2"/>
            <a:r>
              <a:rPr lang="en-US" dirty="0" smtClean="0"/>
              <a:t>UDP employed as </a:t>
            </a:r>
            <a:r>
              <a:rPr lang="en-US" dirty="0"/>
              <a:t>its transport layer </a:t>
            </a:r>
            <a:r>
              <a:rPr lang="en-US" dirty="0" smtClean="0"/>
              <a:t>protocol</a:t>
            </a:r>
          </a:p>
          <a:p>
            <a:pPr lvl="2"/>
            <a:r>
              <a:rPr lang="en-US" dirty="0"/>
              <a:t>Connection </a:t>
            </a:r>
            <a:r>
              <a:rPr lang="en-US" dirty="0" smtClean="0"/>
              <a:t>issues handled </a:t>
            </a:r>
            <a:r>
              <a:rPr lang="en-US" dirty="0"/>
              <a:t>by the RADIUS </a:t>
            </a:r>
            <a:r>
              <a:rPr lang="en-US" dirty="0" smtClean="0"/>
              <a:t>application</a:t>
            </a:r>
          </a:p>
          <a:p>
            <a:pPr lvl="1"/>
            <a:r>
              <a:rPr lang="en-US" dirty="0" smtClean="0"/>
              <a:t>A </a:t>
            </a:r>
            <a:r>
              <a:rPr lang="en-US" dirty="0"/>
              <a:t>client/server </a:t>
            </a:r>
            <a:r>
              <a:rPr lang="en-US" dirty="0" smtClean="0"/>
              <a:t>protocol</a:t>
            </a:r>
          </a:p>
          <a:p>
            <a:pPr lvl="2"/>
            <a:r>
              <a:rPr lang="en-US" altLang="en-US" dirty="0" smtClean="0">
                <a:ea typeface="ヒラギノ角ゴ Pro W3" pitchFamily="-112" charset="-128"/>
              </a:rPr>
              <a:t>Client</a:t>
            </a:r>
            <a:r>
              <a:rPr lang="en-US" dirty="0"/>
              <a:t> </a:t>
            </a:r>
            <a:r>
              <a:rPr lang="en-US" dirty="0" smtClean="0"/>
              <a:t>is </a:t>
            </a:r>
            <a:r>
              <a:rPr lang="en-US" altLang="en-US" dirty="0" smtClean="0">
                <a:ea typeface="ヒラギノ角ゴ Pro W3" pitchFamily="-112" charset="-128"/>
              </a:rPr>
              <a:t>typically </a:t>
            </a:r>
            <a:r>
              <a:rPr lang="en-US" altLang="en-US" dirty="0">
                <a:ea typeface="ヒラギノ角ゴ Pro W3" pitchFamily="-112" charset="-128"/>
              </a:rPr>
              <a:t>a network access server (</a:t>
            </a:r>
            <a:r>
              <a:rPr lang="en-US" altLang="en-US" dirty="0" smtClean="0">
                <a:ea typeface="ヒラギノ角ゴ Pro W3" pitchFamily="-112" charset="-128"/>
              </a:rPr>
              <a:t>NAS).</a:t>
            </a:r>
          </a:p>
          <a:p>
            <a:pPr lvl="2"/>
            <a:r>
              <a:rPr lang="en-US" altLang="en-US" dirty="0" smtClean="0">
                <a:ea typeface="ヒラギノ角ゴ Pro W3" pitchFamily="-112" charset="-128"/>
              </a:rPr>
              <a:t>Server is a process </a:t>
            </a:r>
            <a:r>
              <a:rPr lang="en-US" altLang="en-US" dirty="0">
                <a:ea typeface="ヒラギノ角ゴ Pro W3" pitchFamily="-112" charset="-128"/>
              </a:rPr>
              <a:t>or </a:t>
            </a:r>
            <a:r>
              <a:rPr lang="en-US" altLang="en-US" dirty="0" smtClean="0">
                <a:ea typeface="ヒラギノ角ゴ Pro W3" pitchFamily="-112" charset="-128"/>
              </a:rPr>
              <a:t>daemon.</a:t>
            </a:r>
          </a:p>
          <a:p>
            <a:pPr lvl="2"/>
            <a:r>
              <a:rPr lang="en-US" altLang="en-US" dirty="0">
                <a:ea typeface="ヒラギノ角ゴ Pro W3" pitchFamily="-112" charset="-128"/>
              </a:rPr>
              <a:t>C</a:t>
            </a:r>
            <a:r>
              <a:rPr lang="en-US" altLang="en-US" dirty="0" smtClean="0">
                <a:ea typeface="ヒラギノ角ゴ Pro W3" pitchFamily="-112" charset="-128"/>
              </a:rPr>
              <a:t>ommunications </a:t>
            </a:r>
            <a:r>
              <a:rPr lang="en-US" altLang="en-US" dirty="0">
                <a:ea typeface="ヒラギノ角ゴ Pro W3" pitchFamily="-112" charset="-128"/>
              </a:rPr>
              <a:t>between a user </a:t>
            </a:r>
            <a:r>
              <a:rPr lang="en-US" altLang="en-US" dirty="0" smtClean="0">
                <a:ea typeface="ヒラギノ角ゴ Pro W3" pitchFamily="-112" charset="-128"/>
              </a:rPr>
              <a:t>and </a:t>
            </a:r>
            <a:r>
              <a:rPr lang="en-US" altLang="en-US" dirty="0">
                <a:ea typeface="ヒラギノ角ゴ Pro W3" pitchFamily="-112" charset="-128"/>
              </a:rPr>
              <a:t>the RADIUS client </a:t>
            </a:r>
            <a:r>
              <a:rPr lang="en-US" altLang="en-US" dirty="0" smtClean="0">
                <a:ea typeface="ヒラギノ角ゴ Pro W3" pitchFamily="-112" charset="-128"/>
              </a:rPr>
              <a:t>are subject </a:t>
            </a:r>
            <a:r>
              <a:rPr lang="en-US" altLang="en-US" dirty="0">
                <a:ea typeface="ヒラギノ角ゴ Pro W3" pitchFamily="-112" charset="-128"/>
              </a:rPr>
              <a:t>to </a:t>
            </a:r>
            <a:r>
              <a:rPr lang="en-US" altLang="en-US" dirty="0" smtClean="0">
                <a:ea typeface="ヒラギノ角ゴ Pro W3" pitchFamily="-112" charset="-128"/>
              </a:rPr>
              <a:t>compromise.</a:t>
            </a:r>
            <a:endParaRPr lang="en-US" altLang="en-US" dirty="0" smtClean="0"/>
          </a:p>
        </p:txBody>
      </p:sp>
    </p:spTree>
    <p:extLst>
      <p:ext uri="{BB962C8B-B14F-4D97-AF65-F5344CB8AC3E}">
        <p14:creationId xmlns:p14="http://schemas.microsoft.com/office/powerpoint/2010/main" val="376922646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RADIUS (</a:t>
            </a:r>
            <a:r>
              <a:rPr lang="en-US" i="1" dirty="0" smtClean="0"/>
              <a:t>continued</a:t>
            </a:r>
            <a:r>
              <a:rPr lang="en-US" dirty="0" smtClean="0"/>
              <a:t>)</a:t>
            </a:r>
          </a:p>
        </p:txBody>
      </p:sp>
      <p:sp>
        <p:nvSpPr>
          <p:cNvPr id="28675" name="Rectangle 3"/>
          <p:cNvSpPr>
            <a:spLocks noGrp="1" noChangeArrowheads="1"/>
          </p:cNvSpPr>
          <p:nvPr>
            <p:ph idx="1"/>
          </p:nvPr>
        </p:nvSpPr>
        <p:spPr>
          <a:xfrm>
            <a:off x="457200" y="1981200"/>
            <a:ext cx="8229600" cy="4648200"/>
          </a:xfrm>
        </p:spPr>
        <p:txBody>
          <a:bodyPr/>
          <a:lstStyle/>
          <a:p>
            <a:r>
              <a:rPr lang="en-US" altLang="en-US" dirty="0" smtClean="0"/>
              <a:t>RADIUS authentication</a:t>
            </a:r>
          </a:p>
          <a:p>
            <a:pPr lvl="1"/>
            <a:r>
              <a:rPr lang="en-US" dirty="0"/>
              <a:t>When the server is given a username and password, it can support Point-to-Point Protocol (PPP</a:t>
            </a:r>
            <a:r>
              <a:rPr lang="en-US" dirty="0" smtClean="0"/>
              <a:t>), Password </a:t>
            </a:r>
            <a:r>
              <a:rPr lang="en-US" dirty="0"/>
              <a:t>Authentication Protocol (PAP), Challenge-Handshake Authentication Protocol (CHAP), UNIX login, and other mechanisms, </a:t>
            </a:r>
            <a:r>
              <a:rPr lang="en-US" dirty="0" smtClean="0"/>
              <a:t>depending on </a:t>
            </a:r>
            <a:r>
              <a:rPr lang="en-US" dirty="0"/>
              <a:t>what was established when the server was set up</a:t>
            </a:r>
            <a:r>
              <a:rPr lang="en-US" dirty="0" smtClean="0"/>
              <a:t>.</a:t>
            </a:r>
          </a:p>
          <a:p>
            <a:pPr lvl="1"/>
            <a:r>
              <a:rPr lang="en-US" dirty="0"/>
              <a:t>A user login authentication consists of a query (Access-Request) from the RADIUS client and a corresponding response (Access-Accept, Access-Challenge, or Access-Reject) from the RADIUS </a:t>
            </a:r>
            <a:r>
              <a:rPr lang="en-US" dirty="0" smtClean="0"/>
              <a:t>server.</a:t>
            </a:r>
            <a:endParaRPr lang="en-US" altLang="en-US" dirty="0"/>
          </a:p>
        </p:txBody>
      </p:sp>
    </p:spTree>
    <p:extLst>
      <p:ext uri="{BB962C8B-B14F-4D97-AF65-F5344CB8AC3E}">
        <p14:creationId xmlns:p14="http://schemas.microsoft.com/office/powerpoint/2010/main" val="40833536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fr-FR" dirty="0"/>
              <a:t>Figure 11.18 RADIUS communication sequence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9379" y="1295400"/>
            <a:ext cx="4265241" cy="4433316"/>
          </a:xfrm>
          <a:prstGeom prst="rect">
            <a:avLst/>
          </a:prstGeom>
        </p:spPr>
      </p:pic>
    </p:spTree>
    <p:extLst>
      <p:ext uri="{BB962C8B-B14F-4D97-AF65-F5344CB8AC3E}">
        <p14:creationId xmlns:p14="http://schemas.microsoft.com/office/powerpoint/2010/main" val="18135974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Privileges</a:t>
            </a:r>
            <a:endParaRPr lang="en-US" dirty="0"/>
          </a:p>
          <a:p>
            <a:r>
              <a:rPr lang="en-US" dirty="0" smtClean="0"/>
              <a:t>Remote access </a:t>
            </a:r>
            <a:r>
              <a:rPr lang="en-US" dirty="0"/>
              <a:t>server (RAS</a:t>
            </a:r>
            <a:r>
              <a:rPr lang="en-US" dirty="0" smtClean="0"/>
              <a:t>)</a:t>
            </a:r>
            <a:endParaRPr lang="en-US" dirty="0"/>
          </a:p>
          <a:p>
            <a:r>
              <a:rPr lang="en-US" dirty="0" smtClean="0"/>
              <a:t>Rights</a:t>
            </a:r>
            <a:endParaRPr lang="en-US" dirty="0"/>
          </a:p>
          <a:p>
            <a:r>
              <a:rPr lang="en-US" dirty="0" smtClean="0"/>
              <a:t>Role</a:t>
            </a:r>
            <a:endParaRPr lang="en-US" dirty="0"/>
          </a:p>
          <a:p>
            <a:r>
              <a:rPr lang="en-US" dirty="0" smtClean="0"/>
              <a:t>Role-based access control </a:t>
            </a:r>
            <a:r>
              <a:rPr lang="en-US" dirty="0"/>
              <a:t>(RBAC</a:t>
            </a:r>
            <a:r>
              <a:rPr lang="en-US" dirty="0" smtClean="0"/>
              <a:t>)</a:t>
            </a:r>
          </a:p>
          <a:p>
            <a:r>
              <a:rPr lang="en-US" dirty="0" smtClean="0"/>
              <a:t>Root</a:t>
            </a:r>
            <a:endParaRPr lang="en-US" dirty="0"/>
          </a:p>
        </p:txBody>
      </p:sp>
      <p:sp>
        <p:nvSpPr>
          <p:cNvPr id="4" name="Content Placeholder 3"/>
          <p:cNvSpPr>
            <a:spLocks noGrp="1"/>
          </p:cNvSpPr>
          <p:nvPr>
            <p:ph sz="half" idx="2"/>
          </p:nvPr>
        </p:nvSpPr>
        <p:spPr/>
        <p:txBody>
          <a:bodyPr/>
          <a:lstStyle/>
          <a:p>
            <a:r>
              <a:rPr lang="en-US" dirty="0" smtClean="0"/>
              <a:t>Rule-based access control</a:t>
            </a:r>
            <a:endParaRPr lang="en-US" dirty="0"/>
          </a:p>
          <a:p>
            <a:r>
              <a:rPr lang="en-US" dirty="0"/>
              <a:t>Secure Key Exchange Mechanism </a:t>
            </a:r>
            <a:r>
              <a:rPr lang="en-US" dirty="0" smtClean="0"/>
              <a:t>for Internet </a:t>
            </a:r>
            <a:r>
              <a:rPr lang="en-US" dirty="0"/>
              <a:t>(SKEMI</a:t>
            </a:r>
            <a:r>
              <a:rPr lang="en-US" dirty="0" smtClean="0"/>
              <a:t>)</a:t>
            </a:r>
            <a:endParaRPr lang="en-US" dirty="0"/>
          </a:p>
          <a:p>
            <a:r>
              <a:rPr lang="en-US" dirty="0" smtClean="0"/>
              <a:t>Security association </a:t>
            </a:r>
            <a:r>
              <a:rPr lang="en-US" dirty="0"/>
              <a:t>(SA</a:t>
            </a:r>
            <a:r>
              <a:rPr lang="en-US" dirty="0" smtClean="0"/>
              <a:t>)</a:t>
            </a:r>
            <a:endParaRPr lang="en-US" dirty="0"/>
          </a:p>
          <a:p>
            <a:r>
              <a:rPr lang="en-US" dirty="0" smtClean="0"/>
              <a:t>Single sign-on </a:t>
            </a:r>
            <a:r>
              <a:rPr lang="en-US" dirty="0"/>
              <a:t>(SSO</a:t>
            </a:r>
            <a:r>
              <a:rPr lang="en-US" dirty="0" smtClean="0"/>
              <a:t>)</a:t>
            </a:r>
            <a:endParaRPr lang="en-US" dirty="0"/>
          </a:p>
          <a:p>
            <a:r>
              <a:rPr lang="en-US" dirty="0" smtClean="0"/>
              <a:t>Superuser </a:t>
            </a:r>
            <a:endParaRPr lang="en-US" dirty="0"/>
          </a:p>
        </p:txBody>
      </p:sp>
    </p:spTree>
    <p:extLst>
      <p:ext uri="{BB962C8B-B14F-4D97-AF65-F5344CB8AC3E}">
        <p14:creationId xmlns:p14="http://schemas.microsoft.com/office/powerpoint/2010/main" val="363139458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RADIUS (</a:t>
            </a:r>
            <a:r>
              <a:rPr lang="en-US" i="1" dirty="0" smtClean="0"/>
              <a:t>continued</a:t>
            </a:r>
            <a:r>
              <a:rPr lang="en-US" dirty="0" smtClean="0"/>
              <a:t>)</a:t>
            </a:r>
          </a:p>
        </p:txBody>
      </p:sp>
      <p:sp>
        <p:nvSpPr>
          <p:cNvPr id="29699" name="Rectangle 3"/>
          <p:cNvSpPr>
            <a:spLocks noGrp="1" noChangeArrowheads="1"/>
          </p:cNvSpPr>
          <p:nvPr>
            <p:ph idx="1"/>
          </p:nvPr>
        </p:nvSpPr>
        <p:spPr>
          <a:xfrm>
            <a:off x="457200" y="1981200"/>
            <a:ext cx="8229600" cy="4572000"/>
          </a:xfrm>
        </p:spPr>
        <p:txBody>
          <a:bodyPr/>
          <a:lstStyle/>
          <a:p>
            <a:r>
              <a:rPr lang="en-US" dirty="0"/>
              <a:t>RADIUS </a:t>
            </a:r>
            <a:r>
              <a:rPr lang="en-US" dirty="0" smtClean="0"/>
              <a:t>authorization</a:t>
            </a:r>
          </a:p>
          <a:p>
            <a:pPr lvl="1"/>
            <a:r>
              <a:rPr lang="en-US" altLang="en-US" dirty="0" smtClean="0">
                <a:ea typeface="ヒラギノ角ゴ Pro W3" pitchFamily="-112" charset="-128"/>
              </a:rPr>
              <a:t>The </a:t>
            </a:r>
            <a:r>
              <a:rPr lang="en-US" altLang="en-US" dirty="0">
                <a:ea typeface="ヒラギノ角ゴ Pro W3" pitchFamily="-112" charset="-128"/>
              </a:rPr>
              <a:t>authentication and authorization steps are performed together in response to a single Access-Request message, </a:t>
            </a:r>
            <a:r>
              <a:rPr lang="en-US" altLang="en-US" dirty="0" smtClean="0">
                <a:ea typeface="ヒラギノ角ゴ Pro W3" pitchFamily="-112" charset="-128"/>
              </a:rPr>
              <a:t>although they </a:t>
            </a:r>
            <a:r>
              <a:rPr lang="en-US" altLang="en-US" dirty="0">
                <a:ea typeface="ヒラギノ角ゴ Pro W3" pitchFamily="-112" charset="-128"/>
              </a:rPr>
              <a:t>are sequential </a:t>
            </a:r>
            <a:r>
              <a:rPr lang="en-US" altLang="en-US" dirty="0" smtClean="0">
                <a:ea typeface="ヒラギノ角ゴ Pro W3" pitchFamily="-112" charset="-128"/>
              </a:rPr>
              <a:t>steps.</a:t>
            </a:r>
          </a:p>
          <a:p>
            <a:pPr lvl="1"/>
            <a:r>
              <a:rPr lang="en-US" altLang="en-US" dirty="0">
                <a:ea typeface="ヒラギノ角ゴ Pro W3" pitchFamily="-112" charset="-128"/>
              </a:rPr>
              <a:t>Once an identity has been established, either known or default, the authorization process determines what parameters are returned to the client</a:t>
            </a:r>
            <a:r>
              <a:rPr lang="en-US" altLang="en-US" dirty="0" smtClean="0">
                <a:ea typeface="ヒラギノ角ゴ Pro W3" pitchFamily="-112" charset="-128"/>
              </a:rPr>
              <a:t>.</a:t>
            </a:r>
          </a:p>
          <a:p>
            <a:pPr lvl="2"/>
            <a:r>
              <a:rPr lang="en-US" altLang="en-US" dirty="0">
                <a:ea typeface="ヒラギノ角ゴ Pro W3" pitchFamily="-112" charset="-128"/>
              </a:rPr>
              <a:t>Typical </a:t>
            </a:r>
            <a:r>
              <a:rPr lang="en-US" altLang="en-US" dirty="0" smtClean="0">
                <a:ea typeface="ヒラギノ角ゴ Pro W3" pitchFamily="-112" charset="-128"/>
              </a:rPr>
              <a:t>parameters include: service </a:t>
            </a:r>
            <a:r>
              <a:rPr lang="en-US" altLang="en-US" dirty="0">
                <a:ea typeface="ヒラギノ角ゴ Pro W3" pitchFamily="-112" charset="-128"/>
              </a:rPr>
              <a:t>type </a:t>
            </a:r>
            <a:r>
              <a:rPr lang="en-US" altLang="en-US" dirty="0" smtClean="0">
                <a:ea typeface="ヒラギノ角ゴ Pro W3" pitchFamily="-112" charset="-128"/>
              </a:rPr>
              <a:t>allowed, protocols </a:t>
            </a:r>
            <a:r>
              <a:rPr lang="en-US" altLang="en-US" dirty="0">
                <a:ea typeface="ヒラギノ角ゴ Pro W3" pitchFamily="-112" charset="-128"/>
              </a:rPr>
              <a:t>allowed, </a:t>
            </a:r>
            <a:r>
              <a:rPr lang="en-US" altLang="en-US" dirty="0" smtClean="0">
                <a:ea typeface="ヒラギノ角ゴ Pro W3" pitchFamily="-112" charset="-128"/>
              </a:rPr>
              <a:t>IP </a:t>
            </a:r>
            <a:r>
              <a:rPr lang="en-US" altLang="en-US" dirty="0">
                <a:ea typeface="ヒラギノ角ゴ Pro W3" pitchFamily="-112" charset="-128"/>
              </a:rPr>
              <a:t>address to assign to the </a:t>
            </a:r>
            <a:r>
              <a:rPr lang="en-US" altLang="en-US" dirty="0" smtClean="0">
                <a:ea typeface="ヒラギノ角ゴ Pro W3" pitchFamily="-112" charset="-128"/>
              </a:rPr>
              <a:t>user, </a:t>
            </a:r>
            <a:r>
              <a:rPr lang="en-US" altLang="en-US" dirty="0">
                <a:ea typeface="ヒラギノ角ゴ Pro W3" pitchFamily="-112" charset="-128"/>
              </a:rPr>
              <a:t>and </a:t>
            </a:r>
            <a:r>
              <a:rPr lang="en-US" altLang="en-US" dirty="0" smtClean="0">
                <a:ea typeface="ヒラギノ角ゴ Pro W3" pitchFamily="-112" charset="-128"/>
              </a:rPr>
              <a:t>access </a:t>
            </a:r>
            <a:r>
              <a:rPr lang="en-US" altLang="en-US" dirty="0">
                <a:ea typeface="ヒラギノ角ゴ Pro W3" pitchFamily="-112" charset="-128"/>
              </a:rPr>
              <a:t>list to apply or static route to place in the NAS routing </a:t>
            </a:r>
            <a:r>
              <a:rPr lang="en-US" altLang="en-US" dirty="0" smtClean="0">
                <a:ea typeface="ヒラギノ角ゴ Pro W3" pitchFamily="-112" charset="-128"/>
              </a:rPr>
              <a:t>table.</a:t>
            </a:r>
            <a:endParaRPr lang="en-US" altLang="en-US" dirty="0" smtClean="0"/>
          </a:p>
        </p:txBody>
      </p:sp>
    </p:spTree>
    <p:extLst>
      <p:ext uri="{BB962C8B-B14F-4D97-AF65-F5344CB8AC3E}">
        <p14:creationId xmlns:p14="http://schemas.microsoft.com/office/powerpoint/2010/main" val="2763273732"/>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RADIUS (</a:t>
            </a:r>
            <a:r>
              <a:rPr lang="en-US" i="1" dirty="0"/>
              <a:t>continued</a:t>
            </a:r>
            <a:r>
              <a:rPr lang="en-US" dirty="0"/>
              <a:t>)</a:t>
            </a:r>
            <a:endParaRPr lang="en-US" dirty="0" smtClean="0"/>
          </a:p>
        </p:txBody>
      </p:sp>
      <p:sp>
        <p:nvSpPr>
          <p:cNvPr id="30723" name="Rectangle 3"/>
          <p:cNvSpPr>
            <a:spLocks noGrp="1" noChangeArrowheads="1"/>
          </p:cNvSpPr>
          <p:nvPr>
            <p:ph idx="1"/>
          </p:nvPr>
        </p:nvSpPr>
        <p:spPr>
          <a:xfrm>
            <a:off x="457200" y="1981200"/>
            <a:ext cx="8229600" cy="4343400"/>
          </a:xfrm>
        </p:spPr>
        <p:txBody>
          <a:bodyPr/>
          <a:lstStyle/>
          <a:p>
            <a:r>
              <a:rPr lang="en-US" altLang="en-US" dirty="0"/>
              <a:t>RADIUS </a:t>
            </a:r>
            <a:r>
              <a:rPr lang="en-US" altLang="en-US" dirty="0" smtClean="0"/>
              <a:t>accounting</a:t>
            </a:r>
          </a:p>
          <a:p>
            <a:pPr lvl="1"/>
            <a:r>
              <a:rPr lang="en-US" dirty="0" smtClean="0">
                <a:ea typeface="ヒラギノ角ゴ Pro W3" pitchFamily="-111" charset="-128"/>
                <a:cs typeface="ヒラギノ角ゴ Pro W3" pitchFamily="-111" charset="-128"/>
              </a:rPr>
              <a:t>Performed </a:t>
            </a:r>
            <a:r>
              <a:rPr lang="en-US" dirty="0">
                <a:ea typeface="ヒラギノ角ゴ Pro W3" pitchFamily="-111" charset="-128"/>
                <a:cs typeface="ヒラギノ角ゴ Pro W3" pitchFamily="-111" charset="-128"/>
              </a:rPr>
              <a:t>independently of RADIUS authentication and </a:t>
            </a:r>
            <a:r>
              <a:rPr lang="en-US" dirty="0" smtClean="0">
                <a:ea typeface="ヒラギノ角ゴ Pro W3" pitchFamily="-111" charset="-128"/>
                <a:cs typeface="ヒラギノ角ゴ Pro W3" pitchFamily="-111" charset="-128"/>
              </a:rPr>
              <a:t>authorization</a:t>
            </a:r>
          </a:p>
          <a:p>
            <a:pPr lvl="1"/>
            <a:r>
              <a:rPr lang="en-US" dirty="0" smtClean="0">
                <a:ea typeface="ヒラギノ角ゴ Pro W3" pitchFamily="-111" charset="-128"/>
                <a:cs typeface="ヒラギノ角ゴ Pro W3" pitchFamily="-111" charset="-128"/>
              </a:rPr>
              <a:t>Uses </a:t>
            </a:r>
            <a:r>
              <a:rPr lang="en-US" dirty="0">
                <a:ea typeface="ヒラギノ角ゴ Pro W3" pitchFamily="-111" charset="-128"/>
                <a:cs typeface="ヒラギノ角ゴ Pro W3" pitchFamily="-111" charset="-128"/>
              </a:rPr>
              <a:t>a separate UDP </a:t>
            </a:r>
            <a:r>
              <a:rPr lang="en-US" dirty="0" smtClean="0">
                <a:ea typeface="ヒラギノ角ゴ Pro W3" pitchFamily="-111" charset="-128"/>
                <a:cs typeface="ヒラギノ角ゴ Pro W3" pitchFamily="-111" charset="-128"/>
              </a:rPr>
              <a:t>port, 1813</a:t>
            </a:r>
          </a:p>
          <a:p>
            <a:pPr lvl="1"/>
            <a:r>
              <a:rPr lang="en-US" altLang="en-US" dirty="0" smtClean="0"/>
              <a:t>Established </a:t>
            </a:r>
            <a:r>
              <a:rPr lang="en-US" altLang="en-US" dirty="0"/>
              <a:t>to support ISPs in their user </a:t>
            </a:r>
            <a:r>
              <a:rPr lang="en-US" altLang="en-US" dirty="0" smtClean="0"/>
              <a:t>accounting; supports </a:t>
            </a:r>
            <a:r>
              <a:rPr lang="en-US" altLang="en-US" dirty="0"/>
              <a:t>typical accounting functions for time billing and security </a:t>
            </a:r>
            <a:r>
              <a:rPr lang="en-US" altLang="en-US" dirty="0" smtClean="0"/>
              <a:t>logging</a:t>
            </a:r>
          </a:p>
          <a:p>
            <a:pPr lvl="1"/>
            <a:r>
              <a:rPr lang="en-US" altLang="en-US" dirty="0" smtClean="0"/>
              <a:t>Designed </a:t>
            </a:r>
            <a:r>
              <a:rPr lang="en-US" altLang="en-US" dirty="0"/>
              <a:t>to allow data to be transmitted at the beginning and end of a session, and they can indicate resource utilization, such as time, bandwidth, and so </a:t>
            </a:r>
            <a:r>
              <a:rPr lang="en-US" altLang="en-US" dirty="0" smtClean="0"/>
              <a:t>on</a:t>
            </a:r>
            <a:endParaRPr lang="en-US" altLang="en-US" dirty="0"/>
          </a:p>
        </p:txBody>
      </p:sp>
    </p:spTree>
    <p:extLst>
      <p:ext uri="{BB962C8B-B14F-4D97-AF65-F5344CB8AC3E}">
        <p14:creationId xmlns:p14="http://schemas.microsoft.com/office/powerpoint/2010/main" val="247193698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RADIUS (</a:t>
            </a:r>
            <a:r>
              <a:rPr lang="en-US" i="1" dirty="0"/>
              <a:t>continued</a:t>
            </a:r>
            <a:r>
              <a:rPr lang="en-US" dirty="0" smtClean="0"/>
              <a:t>)</a:t>
            </a:r>
          </a:p>
        </p:txBody>
      </p:sp>
      <p:sp>
        <p:nvSpPr>
          <p:cNvPr id="32771" name="Rectangle 3"/>
          <p:cNvSpPr>
            <a:spLocks noGrp="1" noChangeArrowheads="1"/>
          </p:cNvSpPr>
          <p:nvPr>
            <p:ph idx="1"/>
          </p:nvPr>
        </p:nvSpPr>
        <p:spPr>
          <a:xfrm>
            <a:off x="457200" y="1981200"/>
            <a:ext cx="8229600" cy="4648200"/>
          </a:xfrm>
        </p:spPr>
        <p:txBody>
          <a:bodyPr/>
          <a:lstStyle/>
          <a:p>
            <a:r>
              <a:rPr lang="en-US" dirty="0" smtClean="0"/>
              <a:t>Diameter</a:t>
            </a:r>
          </a:p>
          <a:p>
            <a:pPr lvl="1"/>
            <a:r>
              <a:rPr lang="en-US" altLang="en-US" dirty="0" smtClean="0"/>
              <a:t>Name </a:t>
            </a:r>
            <a:r>
              <a:rPr lang="en-US" altLang="en-US" dirty="0"/>
              <a:t>of an AAA protocol suite, designated by the IETF to replace the aging RADIUS </a:t>
            </a:r>
            <a:r>
              <a:rPr lang="en-US" altLang="en-US" dirty="0" smtClean="0"/>
              <a:t>protocol</a:t>
            </a:r>
          </a:p>
          <a:p>
            <a:pPr lvl="1"/>
            <a:r>
              <a:rPr lang="en-US" altLang="en-US" dirty="0" smtClean="0"/>
              <a:t>Operates like RADIUS </a:t>
            </a:r>
            <a:r>
              <a:rPr lang="en-US" altLang="en-US" dirty="0"/>
              <a:t>in a client/server </a:t>
            </a:r>
            <a:r>
              <a:rPr lang="en-US" altLang="en-US" dirty="0" smtClean="0"/>
              <a:t>configuration</a:t>
            </a:r>
          </a:p>
          <a:p>
            <a:pPr lvl="1"/>
            <a:r>
              <a:rPr lang="en-US" altLang="en-US" dirty="0" smtClean="0"/>
              <a:t>Improves </a:t>
            </a:r>
            <a:r>
              <a:rPr lang="en-US" altLang="en-US" dirty="0"/>
              <a:t>upon RADIUS, resolving discovered </a:t>
            </a:r>
            <a:r>
              <a:rPr lang="en-US" altLang="en-US" dirty="0" smtClean="0"/>
              <a:t>weaknesses</a:t>
            </a:r>
          </a:p>
          <a:p>
            <a:pPr lvl="1"/>
            <a:r>
              <a:rPr lang="en-US" altLang="en-US" dirty="0" smtClean="0">
                <a:ea typeface="ヒラギノ角ゴ Pro W3" pitchFamily="-112" charset="-128"/>
              </a:rPr>
              <a:t>A </a:t>
            </a:r>
            <a:r>
              <a:rPr lang="en-US" altLang="en-US" dirty="0">
                <a:ea typeface="ヒラギノ角ゴ Pro W3" pitchFamily="-112" charset="-128"/>
              </a:rPr>
              <a:t>TCP-based </a:t>
            </a:r>
            <a:r>
              <a:rPr lang="en-US" altLang="en-US" dirty="0" smtClean="0">
                <a:ea typeface="ヒラギノ角ゴ Pro W3" pitchFamily="-112" charset="-128"/>
              </a:rPr>
              <a:t>service</a:t>
            </a:r>
          </a:p>
          <a:p>
            <a:pPr lvl="1"/>
            <a:r>
              <a:rPr lang="en-US" altLang="en-US" dirty="0" smtClean="0">
                <a:ea typeface="ヒラギノ角ゴ Pro W3" pitchFamily="-112" charset="-128"/>
              </a:rPr>
              <a:t>More </a:t>
            </a:r>
            <a:r>
              <a:rPr lang="en-US" altLang="en-US" dirty="0">
                <a:ea typeface="ヒラギノ角ゴ Pro W3" pitchFamily="-112" charset="-128"/>
              </a:rPr>
              <a:t>extensive AAA </a:t>
            </a:r>
            <a:r>
              <a:rPr lang="en-US" altLang="en-US" dirty="0" smtClean="0">
                <a:ea typeface="ヒラギノ角ゴ Pro W3" pitchFamily="-112" charset="-128"/>
              </a:rPr>
              <a:t>capabilities</a:t>
            </a:r>
          </a:p>
          <a:p>
            <a:pPr lvl="1"/>
            <a:r>
              <a:rPr lang="en-US" altLang="en-US" dirty="0" smtClean="0">
                <a:ea typeface="ヒラギノ角ゴ Pro W3" pitchFamily="-112" charset="-128"/>
              </a:rPr>
              <a:t>Designed </a:t>
            </a:r>
            <a:r>
              <a:rPr lang="en-US" altLang="en-US" dirty="0">
                <a:ea typeface="ヒラギノ角ゴ Pro W3" pitchFamily="-112" charset="-128"/>
              </a:rPr>
              <a:t>for all types of remote </a:t>
            </a:r>
            <a:r>
              <a:rPr lang="en-US" altLang="en-US" dirty="0" smtClean="0">
                <a:ea typeface="ヒラギノ角ゴ Pro W3" pitchFamily="-112" charset="-128"/>
              </a:rPr>
              <a:t>access</a:t>
            </a:r>
          </a:p>
          <a:p>
            <a:pPr lvl="1"/>
            <a:r>
              <a:rPr lang="en-US" altLang="en-US" dirty="0" smtClean="0">
                <a:ea typeface="ヒラギノ角ゴ Pro W3" pitchFamily="-112" charset="-128"/>
              </a:rPr>
              <a:t>Improved </a:t>
            </a:r>
            <a:r>
              <a:rPr lang="en-US" altLang="en-US" dirty="0">
                <a:ea typeface="ヒラギノ角ゴ Pro W3" pitchFamily="-112" charset="-128"/>
              </a:rPr>
              <a:t>method of encrypting message exchanges to prohibit replay and man-in-the-middle </a:t>
            </a:r>
            <a:r>
              <a:rPr lang="en-US" altLang="en-US" dirty="0" smtClean="0">
                <a:ea typeface="ヒラギノ角ゴ Pro W3" pitchFamily="-112" charset="-128"/>
              </a:rPr>
              <a:t>attacks</a:t>
            </a:r>
            <a:endParaRPr lang="en-US" altLang="en-US" dirty="0" smtClean="0"/>
          </a:p>
        </p:txBody>
      </p:sp>
    </p:spTree>
    <p:extLst>
      <p:ext uri="{BB962C8B-B14F-4D97-AF65-F5344CB8AC3E}">
        <p14:creationId xmlns:p14="http://schemas.microsoft.com/office/powerpoint/2010/main" val="2259361933"/>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Terminal Access Controller Access </a:t>
            </a:r>
            <a:r>
              <a:rPr lang="en-US" dirty="0" smtClean="0"/>
              <a:t/>
            </a:r>
            <a:br>
              <a:rPr lang="en-US" dirty="0" smtClean="0"/>
            </a:br>
            <a:r>
              <a:rPr lang="en-US" dirty="0" smtClean="0"/>
              <a:t>Control System+ (TACACS+)</a:t>
            </a:r>
          </a:p>
        </p:txBody>
      </p:sp>
      <p:sp>
        <p:nvSpPr>
          <p:cNvPr id="33795" name="Rectangle 3"/>
          <p:cNvSpPr>
            <a:spLocks noGrp="1" noChangeArrowheads="1"/>
          </p:cNvSpPr>
          <p:nvPr>
            <p:ph idx="1"/>
          </p:nvPr>
        </p:nvSpPr>
        <p:spPr/>
        <p:txBody>
          <a:bodyPr/>
          <a:lstStyle/>
          <a:p>
            <a:r>
              <a:rPr lang="en-US" altLang="en-US" dirty="0" smtClean="0"/>
              <a:t>Fundamental design aspect </a:t>
            </a:r>
            <a:r>
              <a:rPr lang="en-US" altLang="en-US" dirty="0"/>
              <a:t>is </a:t>
            </a:r>
            <a:r>
              <a:rPr lang="en-US" altLang="en-US" dirty="0" smtClean="0"/>
              <a:t>the separation </a:t>
            </a:r>
            <a:r>
              <a:rPr lang="en-US" altLang="en-US" dirty="0"/>
              <a:t>of authentication, authorization, and </a:t>
            </a:r>
            <a:r>
              <a:rPr lang="en-US" altLang="en-US" dirty="0" smtClean="0"/>
              <a:t>accounting. </a:t>
            </a:r>
          </a:p>
          <a:p>
            <a:r>
              <a:rPr lang="en-US" altLang="en-US" dirty="0" smtClean="0">
                <a:ea typeface="ヒラギノ角ゴ Pro W3" pitchFamily="-112" charset="-128"/>
              </a:rPr>
              <a:t>TACACS+ </a:t>
            </a:r>
            <a:r>
              <a:rPr lang="en-US" altLang="en-US" dirty="0">
                <a:ea typeface="ヒラギノ角ゴ Pro W3" pitchFamily="-112" charset="-128"/>
              </a:rPr>
              <a:t>u</a:t>
            </a:r>
            <a:r>
              <a:rPr lang="en-US" altLang="en-US" dirty="0" smtClean="0">
                <a:ea typeface="ヒラギノ角ゴ Pro W3" pitchFamily="-112" charset="-128"/>
              </a:rPr>
              <a:t>ses </a:t>
            </a:r>
            <a:r>
              <a:rPr lang="en-US" altLang="en-US" dirty="0">
                <a:ea typeface="ヒラギノ角ゴ Pro W3" pitchFamily="-112" charset="-128"/>
              </a:rPr>
              <a:t>TCP as its transport protocol, typically operating over TCP port </a:t>
            </a:r>
            <a:r>
              <a:rPr lang="en-US" altLang="en-US" dirty="0" smtClean="0">
                <a:ea typeface="ヒラギノ角ゴ Pro W3" pitchFamily="-112" charset="-128"/>
              </a:rPr>
              <a:t>49.</a:t>
            </a:r>
          </a:p>
          <a:p>
            <a:r>
              <a:rPr lang="en-US" altLang="en-US" dirty="0" smtClean="0">
                <a:ea typeface="ヒラギノ角ゴ Pro W3" pitchFamily="-112" charset="-128"/>
              </a:rPr>
              <a:t>It is a </a:t>
            </a:r>
            <a:r>
              <a:rPr lang="en-US" altLang="en-US" dirty="0">
                <a:ea typeface="ヒラギノ角ゴ Pro W3" pitchFamily="-112" charset="-128"/>
              </a:rPr>
              <a:t>client/server protocol, with the client typically being a NAS and the server being a daemon process on a UNIX, Linux, or Windows </a:t>
            </a:r>
            <a:r>
              <a:rPr lang="en-US" altLang="en-US" dirty="0" smtClean="0">
                <a:ea typeface="ヒラギノ角ゴ Pro W3" pitchFamily="-112" charset="-128"/>
              </a:rPr>
              <a:t>server.</a:t>
            </a:r>
          </a:p>
          <a:p>
            <a:pPr lvl="1"/>
            <a:r>
              <a:rPr lang="en-US" altLang="en-US" dirty="0" smtClean="0">
                <a:ea typeface="ヒラギノ角ゴ Pro W3" pitchFamily="-112" charset="-128"/>
              </a:rPr>
              <a:t>Communications </a:t>
            </a:r>
            <a:r>
              <a:rPr lang="en-US" altLang="en-US" dirty="0">
                <a:ea typeface="ヒラギノ角ゴ Pro W3" pitchFamily="-112" charset="-128"/>
              </a:rPr>
              <a:t>between PC and NAS </a:t>
            </a:r>
            <a:r>
              <a:rPr lang="en-US" altLang="en-US" dirty="0" smtClean="0">
                <a:ea typeface="ヒラギノ角ゴ Pro W3" pitchFamily="-112" charset="-128"/>
              </a:rPr>
              <a:t>may not be encrypted.</a:t>
            </a:r>
            <a:endParaRPr lang="en-US" altLang="en-US" dirty="0" smtClean="0"/>
          </a:p>
        </p:txBody>
      </p:sp>
    </p:spTree>
    <p:extLst>
      <p:ext uri="{BB962C8B-B14F-4D97-AF65-F5344CB8AC3E}">
        <p14:creationId xmlns:p14="http://schemas.microsoft.com/office/powerpoint/2010/main" val="125478851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TACACS+ (</a:t>
            </a:r>
            <a:r>
              <a:rPr lang="en-US" i="1" dirty="0" smtClean="0"/>
              <a:t>continued</a:t>
            </a:r>
            <a:r>
              <a:rPr lang="en-US" dirty="0" smtClean="0"/>
              <a:t>)</a:t>
            </a:r>
          </a:p>
        </p:txBody>
      </p:sp>
      <p:sp>
        <p:nvSpPr>
          <p:cNvPr id="34819" name="Rectangle 3"/>
          <p:cNvSpPr>
            <a:spLocks noGrp="1" noChangeArrowheads="1"/>
          </p:cNvSpPr>
          <p:nvPr>
            <p:ph idx="1"/>
          </p:nvPr>
        </p:nvSpPr>
        <p:spPr/>
        <p:txBody>
          <a:bodyPr/>
          <a:lstStyle/>
          <a:p>
            <a:r>
              <a:rPr lang="en-US" dirty="0" smtClean="0"/>
              <a:t>TACACS</a:t>
            </a:r>
            <a:r>
              <a:rPr lang="en-US" dirty="0"/>
              <a:t>+ </a:t>
            </a:r>
            <a:r>
              <a:rPr lang="en-US" dirty="0" smtClean="0"/>
              <a:t>authentication</a:t>
            </a:r>
          </a:p>
          <a:p>
            <a:pPr lvl="1"/>
            <a:r>
              <a:rPr lang="en-US" altLang="en-US" dirty="0"/>
              <a:t>TACACS+ allows for arbitrary length and content in the authentication exchange sequence, enabling many different authentication mechanisms to be used with TACACS+ clients</a:t>
            </a:r>
            <a:r>
              <a:rPr lang="en-US" altLang="en-US" dirty="0" smtClean="0"/>
              <a:t>.</a:t>
            </a:r>
          </a:p>
          <a:p>
            <a:pPr lvl="1"/>
            <a:r>
              <a:rPr lang="en-US" altLang="en-US" dirty="0" smtClean="0"/>
              <a:t>Authentication </a:t>
            </a:r>
            <a:r>
              <a:rPr lang="en-US" altLang="en-US" dirty="0"/>
              <a:t>is optional and is determined as a site-configurable option</a:t>
            </a:r>
            <a:r>
              <a:rPr lang="en-US" altLang="en-US" dirty="0" smtClean="0"/>
              <a:t>.</a:t>
            </a:r>
          </a:p>
          <a:p>
            <a:pPr lvl="1"/>
            <a:r>
              <a:rPr lang="en-US" altLang="en-US" dirty="0" smtClean="0"/>
              <a:t>When </a:t>
            </a:r>
            <a:r>
              <a:rPr lang="en-US" altLang="en-US" dirty="0"/>
              <a:t>authentication is used, common forms include PPP PAP, PPP CHAP, PPP EAP, token cards, and Kerberos</a:t>
            </a:r>
            <a:r>
              <a:rPr lang="en-US" altLang="en-US" dirty="0" smtClean="0"/>
              <a:t>.</a:t>
            </a:r>
          </a:p>
          <a:p>
            <a:pPr lvl="1"/>
            <a:r>
              <a:rPr lang="en-US" altLang="en-US" dirty="0">
                <a:ea typeface="ヒラギノ角ゴ Pro W3" pitchFamily="-112" charset="-128"/>
              </a:rPr>
              <a:t>The authentication process is performed using three different packet types: START, CONTINUE, and REPLY</a:t>
            </a:r>
            <a:r>
              <a:rPr lang="en-US" altLang="en-US" dirty="0" smtClean="0">
                <a:ea typeface="ヒラギノ角ゴ Pro W3" pitchFamily="-112" charset="-128"/>
              </a:rPr>
              <a:t>.</a:t>
            </a:r>
            <a:endParaRPr lang="en-US" altLang="en-US" dirty="0"/>
          </a:p>
        </p:txBody>
      </p:sp>
    </p:spTree>
    <p:extLst>
      <p:ext uri="{BB962C8B-B14F-4D97-AF65-F5344CB8AC3E}">
        <p14:creationId xmlns:p14="http://schemas.microsoft.com/office/powerpoint/2010/main" val="423078860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fr-FR" dirty="0"/>
              <a:t> Figure 11.19 TACACS+ communication sequence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1286" y="1524000"/>
            <a:ext cx="3801428" cy="3962400"/>
          </a:xfrm>
          <a:prstGeom prst="rect">
            <a:avLst/>
          </a:prstGeom>
        </p:spPr>
      </p:pic>
    </p:spTree>
    <p:extLst>
      <p:ext uri="{BB962C8B-B14F-4D97-AF65-F5344CB8AC3E}">
        <p14:creationId xmlns:p14="http://schemas.microsoft.com/office/powerpoint/2010/main" val="386440183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TACACS+ (</a:t>
            </a:r>
            <a:r>
              <a:rPr lang="en-US" i="1" dirty="0"/>
              <a:t>continued</a:t>
            </a:r>
            <a:r>
              <a:rPr lang="en-US" dirty="0"/>
              <a:t>)</a:t>
            </a:r>
            <a:endParaRPr lang="en-US" dirty="0" smtClean="0"/>
          </a:p>
        </p:txBody>
      </p:sp>
      <p:sp>
        <p:nvSpPr>
          <p:cNvPr id="35843" name="Rectangle 3"/>
          <p:cNvSpPr>
            <a:spLocks noGrp="1" noChangeArrowheads="1"/>
          </p:cNvSpPr>
          <p:nvPr>
            <p:ph idx="1"/>
          </p:nvPr>
        </p:nvSpPr>
        <p:spPr/>
        <p:txBody>
          <a:bodyPr/>
          <a:lstStyle/>
          <a:p>
            <a:r>
              <a:rPr lang="en-US" altLang="en-US" dirty="0" smtClean="0"/>
              <a:t>TACACS</a:t>
            </a:r>
            <a:r>
              <a:rPr lang="en-US" altLang="en-US" dirty="0"/>
              <a:t>+ </a:t>
            </a:r>
            <a:r>
              <a:rPr lang="en-US" altLang="en-US" dirty="0" smtClean="0"/>
              <a:t>authorization</a:t>
            </a:r>
          </a:p>
          <a:p>
            <a:pPr lvl="1"/>
            <a:r>
              <a:rPr lang="en-US" altLang="en-US" dirty="0" smtClean="0">
                <a:ea typeface="ヒラギノ角ゴ Pro W3" pitchFamily="-112" charset="-128"/>
              </a:rPr>
              <a:t>Defined </a:t>
            </a:r>
            <a:r>
              <a:rPr lang="en-US" altLang="en-US" dirty="0">
                <a:ea typeface="ヒラギノ角ゴ Pro W3" pitchFamily="-112" charset="-128"/>
              </a:rPr>
              <a:t>as the granting of specific permissions based on the privileges held by the </a:t>
            </a:r>
            <a:r>
              <a:rPr lang="en-US" altLang="en-US" dirty="0" smtClean="0">
                <a:ea typeface="ヒラギノ角ゴ Pro W3" pitchFamily="-112" charset="-128"/>
              </a:rPr>
              <a:t>account</a:t>
            </a:r>
          </a:p>
          <a:p>
            <a:pPr lvl="1"/>
            <a:r>
              <a:rPr lang="en-US" altLang="en-US" dirty="0" smtClean="0">
                <a:ea typeface="ヒラギノ角ゴ Pro W3" pitchFamily="-112" charset="-128"/>
              </a:rPr>
              <a:t>Generally </a:t>
            </a:r>
            <a:r>
              <a:rPr lang="en-US" altLang="en-US" dirty="0">
                <a:ea typeface="ヒラギノ角ゴ Pro W3" pitchFamily="-112" charset="-128"/>
              </a:rPr>
              <a:t>occurs after </a:t>
            </a:r>
            <a:r>
              <a:rPr lang="en-US" altLang="en-US" dirty="0" smtClean="0">
                <a:ea typeface="ヒラギノ角ゴ Pro W3" pitchFamily="-112" charset="-128"/>
              </a:rPr>
              <a:t>authentication, but not </a:t>
            </a:r>
            <a:r>
              <a:rPr lang="en-US" altLang="en-US" dirty="0">
                <a:ea typeface="ヒラギノ角ゴ Pro W3" pitchFamily="-112" charset="-128"/>
              </a:rPr>
              <a:t>a firm </a:t>
            </a:r>
            <a:r>
              <a:rPr lang="en-US" altLang="en-US" dirty="0" smtClean="0">
                <a:ea typeface="ヒラギノ角ゴ Pro W3" pitchFamily="-112" charset="-128"/>
              </a:rPr>
              <a:t>requirement</a:t>
            </a:r>
          </a:p>
          <a:p>
            <a:pPr lvl="1"/>
            <a:r>
              <a:rPr lang="en-US" altLang="en-US" dirty="0" smtClean="0">
                <a:ea typeface="ヒラギノ角ゴ Pro W3" pitchFamily="-112" charset="-128"/>
              </a:rPr>
              <a:t>An </a:t>
            </a:r>
            <a:r>
              <a:rPr lang="en-US" altLang="en-US" dirty="0">
                <a:ea typeface="ヒラギノ角ゴ Pro W3" pitchFamily="-112" charset="-128"/>
              </a:rPr>
              <a:t>optional process and may or may not be part of a site-specific </a:t>
            </a:r>
            <a:r>
              <a:rPr lang="en-US" altLang="en-US" dirty="0" smtClean="0">
                <a:ea typeface="ヒラギノ角ゴ Pro W3" pitchFamily="-112" charset="-128"/>
              </a:rPr>
              <a:t>operation</a:t>
            </a:r>
          </a:p>
          <a:p>
            <a:pPr lvl="1"/>
            <a:r>
              <a:rPr lang="en-US" altLang="en-US" dirty="0" smtClean="0">
                <a:ea typeface="ヒラギノ角ゴ Pro W3" pitchFamily="-112" charset="-128"/>
              </a:rPr>
              <a:t>Performed </a:t>
            </a:r>
            <a:r>
              <a:rPr lang="en-US" altLang="en-US" dirty="0">
                <a:ea typeface="ヒラギノ角ゴ Pro W3" pitchFamily="-112" charset="-128"/>
              </a:rPr>
              <a:t>using two message types: REQUEST and </a:t>
            </a:r>
            <a:r>
              <a:rPr lang="en-US" altLang="en-US" dirty="0" smtClean="0">
                <a:ea typeface="ヒラギノ角ゴ Pro W3" pitchFamily="-112" charset="-128"/>
              </a:rPr>
              <a:t>RESPONSE</a:t>
            </a:r>
            <a:endParaRPr lang="en-US" altLang="en-US" dirty="0" smtClean="0"/>
          </a:p>
        </p:txBody>
      </p:sp>
    </p:spTree>
    <p:extLst>
      <p:ext uri="{BB962C8B-B14F-4D97-AF65-F5344CB8AC3E}">
        <p14:creationId xmlns:p14="http://schemas.microsoft.com/office/powerpoint/2010/main" val="220129019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TACACS+ (</a:t>
            </a:r>
            <a:r>
              <a:rPr lang="en-US" i="1" dirty="0"/>
              <a:t>continued</a:t>
            </a:r>
            <a:r>
              <a:rPr lang="en-US" dirty="0"/>
              <a:t>)</a:t>
            </a:r>
            <a:endParaRPr lang="en-US" dirty="0" smtClean="0"/>
          </a:p>
        </p:txBody>
      </p:sp>
      <p:sp>
        <p:nvSpPr>
          <p:cNvPr id="37891" name="Rectangle 3"/>
          <p:cNvSpPr>
            <a:spLocks noGrp="1" noChangeArrowheads="1"/>
          </p:cNvSpPr>
          <p:nvPr>
            <p:ph idx="1"/>
          </p:nvPr>
        </p:nvSpPr>
        <p:spPr>
          <a:xfrm>
            <a:off x="457200" y="1981200"/>
            <a:ext cx="8229600" cy="4572000"/>
          </a:xfrm>
        </p:spPr>
        <p:txBody>
          <a:bodyPr/>
          <a:lstStyle/>
          <a:p>
            <a:r>
              <a:rPr lang="en-US" altLang="en-US" dirty="0"/>
              <a:t>TACACS+ </a:t>
            </a:r>
            <a:r>
              <a:rPr lang="en-US" altLang="en-US" dirty="0" smtClean="0"/>
              <a:t>accounting</a:t>
            </a:r>
          </a:p>
          <a:p>
            <a:pPr lvl="1"/>
            <a:r>
              <a:rPr lang="en-US" altLang="en-US" dirty="0" smtClean="0">
                <a:ea typeface="ヒラギノ角ゴ Pro W3" pitchFamily="-112" charset="-128"/>
              </a:rPr>
              <a:t>An </a:t>
            </a:r>
            <a:r>
              <a:rPr lang="en-US" altLang="en-US" dirty="0">
                <a:ea typeface="ヒラギノ角ゴ Pro W3" pitchFamily="-112" charset="-128"/>
              </a:rPr>
              <a:t>optional function of TACACS</a:t>
            </a:r>
            <a:r>
              <a:rPr lang="en-US" altLang="en-US" dirty="0" smtClean="0">
                <a:ea typeface="ヒラギノ角ゴ Pro W3" pitchFamily="-112" charset="-128"/>
              </a:rPr>
              <a:t>+</a:t>
            </a:r>
          </a:p>
          <a:p>
            <a:pPr lvl="1"/>
            <a:r>
              <a:rPr lang="en-US" altLang="en-US" dirty="0" smtClean="0">
                <a:ea typeface="ヒラギノ角ゴ Pro W3" pitchFamily="-112" charset="-128"/>
              </a:rPr>
              <a:t>Defined </a:t>
            </a:r>
            <a:r>
              <a:rPr lang="en-US" altLang="en-US" dirty="0">
                <a:ea typeface="ヒラギノ角ゴ Pro W3" pitchFamily="-112" charset="-128"/>
              </a:rPr>
              <a:t>as the process of recording what a user or process has </a:t>
            </a:r>
            <a:r>
              <a:rPr lang="en-US" altLang="en-US" dirty="0" smtClean="0">
                <a:ea typeface="ヒラギノ角ゴ Pro W3" pitchFamily="-112" charset="-128"/>
              </a:rPr>
              <a:t>done</a:t>
            </a:r>
          </a:p>
          <a:p>
            <a:pPr lvl="1"/>
            <a:r>
              <a:rPr lang="en-US" altLang="en-US" dirty="0" smtClean="0">
                <a:ea typeface="ヒラギノ角ゴ Pro W3" pitchFamily="-112" charset="-128"/>
              </a:rPr>
              <a:t>Serves </a:t>
            </a:r>
            <a:r>
              <a:rPr lang="en-US" altLang="en-US" dirty="0">
                <a:ea typeface="ヒラギノ角ゴ Pro W3" pitchFamily="-112" charset="-128"/>
              </a:rPr>
              <a:t>two important </a:t>
            </a:r>
            <a:r>
              <a:rPr lang="en-US" altLang="en-US" dirty="0" smtClean="0">
                <a:ea typeface="ヒラギノ角ゴ Pro W3" pitchFamily="-112" charset="-128"/>
              </a:rPr>
              <a:t>purposes:</a:t>
            </a:r>
          </a:p>
          <a:p>
            <a:pPr lvl="2"/>
            <a:r>
              <a:rPr lang="en-US" altLang="en-US" dirty="0" smtClean="0">
                <a:ea typeface="ヒラギノ角ゴ Pro W3" pitchFamily="-112" charset="-128"/>
              </a:rPr>
              <a:t>It </a:t>
            </a:r>
            <a:r>
              <a:rPr lang="en-US" altLang="en-US" dirty="0">
                <a:ea typeface="ヒラギノ角ゴ Pro W3" pitchFamily="-112" charset="-128"/>
              </a:rPr>
              <a:t>can be used to account for services being utilized, possibly for billing </a:t>
            </a:r>
            <a:r>
              <a:rPr lang="en-US" altLang="en-US" dirty="0" smtClean="0">
                <a:ea typeface="ヒラギノ角ゴ Pro W3" pitchFamily="-112" charset="-128"/>
              </a:rPr>
              <a:t>purposes.</a:t>
            </a:r>
          </a:p>
          <a:p>
            <a:pPr lvl="2"/>
            <a:r>
              <a:rPr lang="en-US" altLang="en-US" dirty="0" smtClean="0">
                <a:ea typeface="ヒラギノ角ゴ Pro W3" pitchFamily="-112" charset="-128"/>
              </a:rPr>
              <a:t>It </a:t>
            </a:r>
            <a:r>
              <a:rPr lang="en-US" altLang="en-US" dirty="0">
                <a:ea typeface="ヒラギノ角ゴ Pro W3" pitchFamily="-112" charset="-128"/>
              </a:rPr>
              <a:t>can be used for generating security audit trails</a:t>
            </a:r>
            <a:r>
              <a:rPr lang="en-US" altLang="en-US" dirty="0" smtClean="0">
                <a:ea typeface="ヒラギノ角ゴ Pro W3" pitchFamily="-112" charset="-128"/>
              </a:rPr>
              <a:t>.</a:t>
            </a:r>
          </a:p>
          <a:p>
            <a:pPr lvl="1"/>
            <a:r>
              <a:rPr lang="en-US" altLang="en-US" dirty="0" smtClean="0">
                <a:ea typeface="ヒラギノ角ゴ Pro W3" pitchFamily="-112" charset="-128"/>
              </a:rPr>
              <a:t>Three </a:t>
            </a:r>
            <a:r>
              <a:rPr lang="en-US" altLang="en-US" dirty="0">
                <a:ea typeface="ヒラギノ角ゴ Pro W3" pitchFamily="-112" charset="-128"/>
              </a:rPr>
              <a:t>types of accounting records: START, STOP, and </a:t>
            </a:r>
            <a:r>
              <a:rPr lang="en-US" altLang="en-US" dirty="0" smtClean="0">
                <a:ea typeface="ヒラギノ角ゴ Pro W3" pitchFamily="-112" charset="-128"/>
              </a:rPr>
              <a:t>UPDATE</a:t>
            </a:r>
            <a:endParaRPr lang="en-US" altLang="en-US" dirty="0"/>
          </a:p>
        </p:txBody>
      </p:sp>
    </p:spTree>
    <p:extLst>
      <p:ext uri="{BB962C8B-B14F-4D97-AF65-F5344CB8AC3E}">
        <p14:creationId xmlns:p14="http://schemas.microsoft.com/office/powerpoint/2010/main" val="322953226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Authentication Protocols</a:t>
            </a:r>
          </a:p>
        </p:txBody>
      </p:sp>
      <p:sp>
        <p:nvSpPr>
          <p:cNvPr id="38915" name="Rectangle 3"/>
          <p:cNvSpPr>
            <a:spLocks noGrp="1" noChangeArrowheads="1"/>
          </p:cNvSpPr>
          <p:nvPr>
            <p:ph idx="1"/>
          </p:nvPr>
        </p:nvSpPr>
        <p:spPr/>
        <p:txBody>
          <a:bodyPr/>
          <a:lstStyle/>
          <a:p>
            <a:r>
              <a:rPr lang="en-US" altLang="en-US" dirty="0"/>
              <a:t>Numerous authentication protocols have been </a:t>
            </a:r>
            <a:r>
              <a:rPr lang="en-US" altLang="en-US" dirty="0" smtClean="0"/>
              <a:t>developed.</a:t>
            </a:r>
          </a:p>
          <a:p>
            <a:pPr lvl="1"/>
            <a:r>
              <a:rPr lang="en-US" altLang="en-US" dirty="0">
                <a:ea typeface="ヒラギノ角ゴ Pro W3" pitchFamily="-112" charset="-128"/>
              </a:rPr>
              <a:t>Some </a:t>
            </a:r>
            <a:r>
              <a:rPr lang="en-US" altLang="en-US" dirty="0" smtClean="0">
                <a:ea typeface="ヒラギノ角ゴ Pro W3" pitchFamily="-112" charset="-128"/>
              </a:rPr>
              <a:t>did </a:t>
            </a:r>
            <a:r>
              <a:rPr lang="en-US" altLang="en-US" dirty="0">
                <a:ea typeface="ヒラギノ角ゴ Pro W3" pitchFamily="-112" charset="-128"/>
              </a:rPr>
              <a:t>not enjoy market </a:t>
            </a:r>
            <a:r>
              <a:rPr lang="en-US" altLang="en-US" dirty="0" smtClean="0">
                <a:ea typeface="ヒラギノ角ゴ Pro W3" pitchFamily="-112" charset="-128"/>
              </a:rPr>
              <a:t>share.</a:t>
            </a:r>
          </a:p>
          <a:p>
            <a:pPr lvl="1"/>
            <a:r>
              <a:rPr lang="en-US" altLang="en-US" dirty="0" smtClean="0">
                <a:ea typeface="ヒラギノ角ゴ Pro W3" pitchFamily="-112" charset="-128"/>
              </a:rPr>
              <a:t>Others </a:t>
            </a:r>
            <a:r>
              <a:rPr lang="en-US" altLang="en-US" dirty="0">
                <a:ea typeface="ヒラギノ角ゴ Pro W3" pitchFamily="-112" charset="-128"/>
              </a:rPr>
              <a:t>have had security </a:t>
            </a:r>
            <a:r>
              <a:rPr lang="en-US" altLang="en-US" dirty="0" smtClean="0">
                <a:ea typeface="ヒラギノ角ゴ Pro W3" pitchFamily="-112" charset="-128"/>
              </a:rPr>
              <a:t>issues.</a:t>
            </a:r>
          </a:p>
          <a:p>
            <a:pPr lvl="1"/>
            <a:r>
              <a:rPr lang="en-US" altLang="en-US" dirty="0" smtClean="0">
                <a:ea typeface="ヒラギノ角ゴ Pro W3" pitchFamily="-112" charset="-128"/>
              </a:rPr>
              <a:t>Others </a:t>
            </a:r>
            <a:r>
              <a:rPr lang="en-US" altLang="en-US" dirty="0">
                <a:ea typeface="ヒラギノ角ゴ Pro W3" pitchFamily="-112" charset="-128"/>
              </a:rPr>
              <a:t>have been revised and improved in newer </a:t>
            </a:r>
            <a:r>
              <a:rPr lang="en-US" altLang="en-US" dirty="0" smtClean="0">
                <a:ea typeface="ヒラギノ角ゴ Pro W3" pitchFamily="-112" charset="-128"/>
              </a:rPr>
              <a:t>versions.</a:t>
            </a:r>
            <a:endParaRPr lang="en-US" altLang="en-US" dirty="0"/>
          </a:p>
        </p:txBody>
      </p:sp>
    </p:spTree>
    <p:extLst>
      <p:ext uri="{BB962C8B-B14F-4D97-AF65-F5344CB8AC3E}">
        <p14:creationId xmlns:p14="http://schemas.microsoft.com/office/powerpoint/2010/main" val="1409183305"/>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Authentication Protocols (</a:t>
            </a:r>
            <a:r>
              <a:rPr lang="en-US" i="1" dirty="0" smtClean="0"/>
              <a:t>continued</a:t>
            </a:r>
            <a:r>
              <a:rPr lang="en-US" dirty="0" smtClean="0"/>
              <a:t>)</a:t>
            </a:r>
          </a:p>
        </p:txBody>
      </p:sp>
      <p:sp>
        <p:nvSpPr>
          <p:cNvPr id="39939" name="Rectangle 3"/>
          <p:cNvSpPr>
            <a:spLocks noGrp="1" noChangeArrowheads="1"/>
          </p:cNvSpPr>
          <p:nvPr>
            <p:ph idx="1"/>
          </p:nvPr>
        </p:nvSpPr>
        <p:spPr/>
        <p:txBody>
          <a:bodyPr/>
          <a:lstStyle/>
          <a:p>
            <a:r>
              <a:rPr lang="en-US" altLang="en-US" dirty="0"/>
              <a:t>L2TP and PPTP</a:t>
            </a:r>
            <a:endParaRPr lang="en-US" altLang="en-US" dirty="0" smtClean="0"/>
          </a:p>
          <a:p>
            <a:pPr lvl="1"/>
            <a:r>
              <a:rPr lang="en-US" altLang="en-US" dirty="0"/>
              <a:t>Layer 2 Tunneling Protocol (L2TP) and Point-to-Point Tunneling Protocol (PPTP) are both OSI Layer 2 tunneling </a:t>
            </a:r>
            <a:r>
              <a:rPr lang="en-US" altLang="en-US" dirty="0" smtClean="0"/>
              <a:t>protocols.</a:t>
            </a:r>
          </a:p>
          <a:p>
            <a:pPr lvl="1"/>
            <a:r>
              <a:rPr lang="en-US" altLang="en-US" dirty="0"/>
              <a:t>Tunneling is the encapsulation of one packet within </a:t>
            </a:r>
            <a:r>
              <a:rPr lang="en-US" altLang="en-US" dirty="0" smtClean="0"/>
              <a:t>another.</a:t>
            </a:r>
            <a:endParaRPr lang="en-US" altLang="en-US" dirty="0"/>
          </a:p>
          <a:p>
            <a:pPr lvl="2"/>
            <a:r>
              <a:rPr lang="en-US" altLang="en-US" dirty="0" smtClean="0"/>
              <a:t>This </a:t>
            </a:r>
            <a:r>
              <a:rPr lang="en-US" altLang="en-US" dirty="0"/>
              <a:t>allows you to hide the original packet from </a:t>
            </a:r>
            <a:r>
              <a:rPr lang="en-US" altLang="en-US" dirty="0" smtClean="0"/>
              <a:t>view.</a:t>
            </a:r>
            <a:endParaRPr lang="en-US" altLang="en-US" dirty="0"/>
          </a:p>
          <a:p>
            <a:pPr lvl="2"/>
            <a:r>
              <a:rPr lang="en-US" altLang="en-US" dirty="0"/>
              <a:t>This can be done for both security and practical reasons.</a:t>
            </a:r>
            <a:endParaRPr lang="en-US" altLang="en-US" dirty="0">
              <a:solidFill>
                <a:srgbClr val="FF0000"/>
              </a:solidFill>
            </a:endParaRPr>
          </a:p>
        </p:txBody>
      </p:sp>
    </p:spTree>
    <p:extLst>
      <p:ext uri="{BB962C8B-B14F-4D97-AF65-F5344CB8AC3E}">
        <p14:creationId xmlns:p14="http://schemas.microsoft.com/office/powerpoint/2010/main" val="128700731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6" name="Content Placeholder 5"/>
          <p:cNvSpPr>
            <a:spLocks noGrp="1"/>
          </p:cNvSpPr>
          <p:nvPr>
            <p:ph idx="1"/>
          </p:nvPr>
        </p:nvSpPr>
        <p:spPr>
          <a:xfrm>
            <a:off x="457200" y="1981200"/>
            <a:ext cx="4114800" cy="4144963"/>
          </a:xfrm>
        </p:spPr>
        <p:txBody>
          <a:bodyPr/>
          <a:lstStyle/>
          <a:p>
            <a:r>
              <a:rPr lang="en-US" dirty="0"/>
              <a:t>Ticket-granting server (TGS)</a:t>
            </a:r>
          </a:p>
          <a:p>
            <a:r>
              <a:rPr lang="en-US" dirty="0"/>
              <a:t>Token</a:t>
            </a:r>
          </a:p>
          <a:p>
            <a:r>
              <a:rPr lang="en-US" dirty="0" smtClean="0"/>
              <a:t>User</a:t>
            </a:r>
            <a:endParaRPr lang="en-US" dirty="0"/>
          </a:p>
        </p:txBody>
      </p:sp>
      <p:sp>
        <p:nvSpPr>
          <p:cNvPr id="4" name="Content Placeholder 5"/>
          <p:cNvSpPr txBox="1">
            <a:spLocks/>
          </p:cNvSpPr>
          <p:nvPr/>
        </p:nvSpPr>
        <p:spPr bwMode="auto">
          <a:xfrm>
            <a:off x="4724400" y="2027237"/>
            <a:ext cx="41148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dirty="0" smtClean="0"/>
              <a:t>Username</a:t>
            </a:r>
          </a:p>
          <a:p>
            <a:pPr fontAlgn="auto">
              <a:spcAft>
                <a:spcPts val="0"/>
              </a:spcAft>
            </a:pPr>
            <a:r>
              <a:rPr lang="en-US" dirty="0" smtClean="0"/>
              <a:t>Virtual private network (VPN)</a:t>
            </a:r>
            <a:endParaRPr lang="en-US" dirty="0"/>
          </a:p>
        </p:txBody>
      </p:sp>
    </p:spTree>
    <p:extLst>
      <p:ext uri="{BB962C8B-B14F-4D97-AF65-F5344CB8AC3E}">
        <p14:creationId xmlns:p14="http://schemas.microsoft.com/office/powerpoint/2010/main" val="10912693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0963" name="Rectangle 3"/>
          <p:cNvSpPr>
            <a:spLocks noGrp="1" noChangeArrowheads="1"/>
          </p:cNvSpPr>
          <p:nvPr>
            <p:ph idx="1"/>
          </p:nvPr>
        </p:nvSpPr>
        <p:spPr/>
        <p:txBody>
          <a:bodyPr/>
          <a:lstStyle/>
          <a:p>
            <a:r>
              <a:rPr lang="en-US" altLang="en-US" dirty="0" smtClean="0"/>
              <a:t>Point-to-Point </a:t>
            </a:r>
            <a:r>
              <a:rPr lang="en-US" altLang="en-US" dirty="0"/>
              <a:t>Protocol (PPP) is an older, still widely used protocol for establishing dial-in connections over serial lines or Integrated Services Digital Network (ISDN) </a:t>
            </a:r>
            <a:r>
              <a:rPr lang="en-US" altLang="en-US" dirty="0" smtClean="0"/>
              <a:t>services.</a:t>
            </a:r>
          </a:p>
          <a:p>
            <a:pPr lvl="1"/>
            <a:r>
              <a:rPr lang="en-US" altLang="en-US" dirty="0" smtClean="0"/>
              <a:t>PPP </a:t>
            </a:r>
            <a:r>
              <a:rPr lang="en-US" altLang="en-US" dirty="0"/>
              <a:t>has several authentication </a:t>
            </a:r>
            <a:r>
              <a:rPr lang="en-US" altLang="en-US" dirty="0" smtClean="0"/>
              <a:t>mechanisms: PAP</a:t>
            </a:r>
            <a:r>
              <a:rPr lang="en-US" altLang="en-US" dirty="0"/>
              <a:t>, CHAP, and the Extensible Authentication Protocol (EAP</a:t>
            </a:r>
            <a:r>
              <a:rPr lang="en-US" altLang="en-US" dirty="0" smtClean="0"/>
              <a:t>).</a:t>
            </a:r>
          </a:p>
          <a:p>
            <a:pPr lvl="2"/>
            <a:r>
              <a:rPr lang="en-US" altLang="en-US" dirty="0" smtClean="0"/>
              <a:t>Protocols used </a:t>
            </a:r>
            <a:r>
              <a:rPr lang="en-US" altLang="en-US" dirty="0"/>
              <a:t>to authenticate the peer </a:t>
            </a:r>
            <a:r>
              <a:rPr lang="en-US" altLang="en-US" dirty="0" smtClean="0"/>
              <a:t>device</a:t>
            </a:r>
          </a:p>
          <a:p>
            <a:pPr lvl="1"/>
            <a:r>
              <a:rPr lang="en-US" altLang="en-US" dirty="0" smtClean="0"/>
              <a:t>PPP </a:t>
            </a:r>
            <a:r>
              <a:rPr lang="en-US" altLang="en-US" dirty="0"/>
              <a:t>is a standardized Internet encapsulation of IP traffic over point-to-point links, such as serial lines</a:t>
            </a:r>
            <a:r>
              <a:rPr lang="en-US" altLang="en-US" dirty="0" smtClean="0"/>
              <a:t>.</a:t>
            </a:r>
          </a:p>
          <a:p>
            <a:pPr lvl="1"/>
            <a:r>
              <a:rPr lang="en-US" altLang="en-US" dirty="0">
                <a:ea typeface="ヒラギノ角ゴ Pro W3" pitchFamily="-112" charset="-128"/>
              </a:rPr>
              <a:t>The authentication process is performed only when the link is established</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3766353402"/>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1987" name="Rectangle 3"/>
          <p:cNvSpPr>
            <a:spLocks noGrp="1" noChangeArrowheads="1"/>
          </p:cNvSpPr>
          <p:nvPr>
            <p:ph idx="1"/>
          </p:nvPr>
        </p:nvSpPr>
        <p:spPr/>
        <p:txBody>
          <a:bodyPr/>
          <a:lstStyle/>
          <a:p>
            <a:r>
              <a:rPr lang="en-US" altLang="en-US" b="1" dirty="0" smtClean="0">
                <a:ea typeface="ヒラギノ角ゴ Pro W3" pitchFamily="-112" charset="-128"/>
              </a:rPr>
              <a:t>Point-to-Point </a:t>
            </a:r>
            <a:r>
              <a:rPr lang="en-US" altLang="en-US" b="1" dirty="0">
                <a:ea typeface="ヒラギノ角ゴ Pro W3" pitchFamily="-112" charset="-128"/>
              </a:rPr>
              <a:t>Tunneling (PPTP</a:t>
            </a:r>
            <a:r>
              <a:rPr lang="en-US" altLang="en-US" b="1" dirty="0" smtClean="0">
                <a:ea typeface="ヒラギノ角ゴ Pro W3" pitchFamily="-112" charset="-128"/>
              </a:rPr>
              <a:t>)</a:t>
            </a:r>
            <a:r>
              <a:rPr lang="en-US" altLang="en-US" dirty="0" smtClean="0">
                <a:ea typeface="ヒラギノ角ゴ Pro W3" pitchFamily="-112" charset="-128"/>
              </a:rPr>
              <a:t> is </a:t>
            </a:r>
            <a:r>
              <a:rPr lang="en-US" altLang="en-US" dirty="0">
                <a:ea typeface="ヒラギノ角ゴ Pro W3" pitchFamily="-112" charset="-128"/>
              </a:rPr>
              <a:t>a network protocol that enables the secure transfer of data from a remote PC to a server by creating a VPN across a TCP/IP </a:t>
            </a:r>
            <a:r>
              <a:rPr lang="en-US" altLang="en-US" dirty="0" smtClean="0">
                <a:ea typeface="ヒラギノ角ゴ Pro W3" pitchFamily="-112" charset="-128"/>
              </a:rPr>
              <a:t>network.</a:t>
            </a:r>
          </a:p>
          <a:p>
            <a:pPr lvl="1"/>
            <a:r>
              <a:rPr lang="en-US" altLang="en-US" dirty="0" smtClean="0"/>
              <a:t>It can </a:t>
            </a:r>
            <a:r>
              <a:rPr lang="en-US" altLang="en-US" dirty="0"/>
              <a:t>also span a public switched telephone network (PSTN) and is thus an economical way of connecting remote dial-in users to a corporate data </a:t>
            </a:r>
            <a:r>
              <a:rPr lang="en-US" altLang="en-US" dirty="0" smtClean="0"/>
              <a:t>network.</a:t>
            </a:r>
          </a:p>
          <a:p>
            <a:pPr lvl="1"/>
            <a:r>
              <a:rPr lang="en-US" dirty="0"/>
              <a:t>For most PPTP implementations, three computers are involved: </a:t>
            </a:r>
            <a:r>
              <a:rPr lang="en-US" dirty="0" smtClean="0"/>
              <a:t>the PPTP </a:t>
            </a:r>
            <a:r>
              <a:rPr lang="en-US" dirty="0"/>
              <a:t>client, the NAS, and a PPTP </a:t>
            </a:r>
            <a:r>
              <a:rPr lang="en-US" dirty="0" smtClean="0"/>
              <a:t>server.</a:t>
            </a:r>
          </a:p>
          <a:p>
            <a:pPr lvl="2"/>
            <a:r>
              <a:rPr lang="en-US" altLang="en-US" dirty="0">
                <a:ea typeface="ヒラギノ角ゴ Pro W3" pitchFamily="-112" charset="-128"/>
              </a:rPr>
              <a:t>The connection between the remote client and the network is established in </a:t>
            </a:r>
            <a:r>
              <a:rPr lang="en-US" altLang="en-US" dirty="0" smtClean="0">
                <a:ea typeface="ヒラギノ角ゴ Pro W3" pitchFamily="-112" charset="-128"/>
              </a:rPr>
              <a:t>stages.</a:t>
            </a:r>
            <a:endParaRPr lang="en-US" altLang="en-US" dirty="0" smtClean="0"/>
          </a:p>
        </p:txBody>
      </p:sp>
    </p:spTree>
    <p:extLst>
      <p:ext uri="{BB962C8B-B14F-4D97-AF65-F5344CB8AC3E}">
        <p14:creationId xmlns:p14="http://schemas.microsoft.com/office/powerpoint/2010/main" val="2240705998"/>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105400"/>
            <a:ext cx="7924800" cy="457200"/>
          </a:xfrm>
        </p:spPr>
        <p:txBody>
          <a:bodyPr/>
          <a:lstStyle/>
          <a:p>
            <a:r>
              <a:rPr lang="fr-FR" dirty="0"/>
              <a:t>Figure 11.20 PPTP communication diagram</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3510" y="2133600"/>
            <a:ext cx="6316980" cy="2310093"/>
          </a:xfrm>
          <a:prstGeom prst="rect">
            <a:avLst/>
          </a:prstGeom>
        </p:spPr>
      </p:pic>
    </p:spTree>
    <p:extLst>
      <p:ext uri="{BB962C8B-B14F-4D97-AF65-F5344CB8AC3E}">
        <p14:creationId xmlns:p14="http://schemas.microsoft.com/office/powerpoint/2010/main" val="292563799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562600"/>
            <a:ext cx="7924800" cy="457200"/>
          </a:xfrm>
        </p:spPr>
        <p:txBody>
          <a:bodyPr/>
          <a:lstStyle/>
          <a:p>
            <a:r>
              <a:rPr lang="en-US" dirty="0"/>
              <a:t>Figure 11.21 PPTP message encapsulation during transmission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06830" y="1752600"/>
            <a:ext cx="6530340" cy="3275806"/>
          </a:xfrm>
          <a:prstGeom prst="rect">
            <a:avLst/>
          </a:prstGeom>
        </p:spPr>
      </p:pic>
    </p:spTree>
    <p:extLst>
      <p:ext uri="{BB962C8B-B14F-4D97-AF65-F5344CB8AC3E}">
        <p14:creationId xmlns:p14="http://schemas.microsoft.com/office/powerpoint/2010/main" val="110806989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5059" name="Rectangle 3"/>
          <p:cNvSpPr>
            <a:spLocks noGrp="1" noChangeArrowheads="1"/>
          </p:cNvSpPr>
          <p:nvPr>
            <p:ph idx="1"/>
          </p:nvPr>
        </p:nvSpPr>
        <p:spPr/>
        <p:txBody>
          <a:bodyPr/>
          <a:lstStyle/>
          <a:p>
            <a:r>
              <a:rPr lang="en-US" altLang="en-US" dirty="0" smtClean="0"/>
              <a:t>Extensible </a:t>
            </a:r>
            <a:r>
              <a:rPr lang="en-US" altLang="en-US" dirty="0"/>
              <a:t>Authentication Protocol (EAP) is a universal authentication framework defined by RFC </a:t>
            </a:r>
            <a:r>
              <a:rPr lang="en-US" altLang="en-US" dirty="0" smtClean="0"/>
              <a:t>3748.</a:t>
            </a:r>
          </a:p>
          <a:p>
            <a:pPr lvl="1"/>
            <a:r>
              <a:rPr lang="en-US" altLang="en-US" dirty="0" smtClean="0"/>
              <a:t>Frequently </a:t>
            </a:r>
            <a:r>
              <a:rPr lang="en-US" altLang="en-US" dirty="0"/>
              <a:t>used in wireless networks and point-to-point </a:t>
            </a:r>
            <a:r>
              <a:rPr lang="en-US" altLang="en-US" dirty="0" smtClean="0"/>
              <a:t>connections</a:t>
            </a:r>
          </a:p>
          <a:p>
            <a:pPr lvl="1"/>
            <a:r>
              <a:rPr lang="en-US" dirty="0" smtClean="0">
                <a:ea typeface="ヒラギノ角ゴ Pro W3" pitchFamily="-111" charset="-128"/>
                <a:cs typeface="ヒラギノ角ゴ Pro W3" pitchFamily="-111" charset="-128"/>
              </a:rPr>
              <a:t>Can </a:t>
            </a:r>
            <a:r>
              <a:rPr lang="en-US" dirty="0">
                <a:ea typeface="ヒラギノ角ゴ Pro W3" pitchFamily="-111" charset="-128"/>
                <a:cs typeface="ヒラギノ角ゴ Pro W3" pitchFamily="-111" charset="-128"/>
              </a:rPr>
              <a:t>be used for wired </a:t>
            </a:r>
            <a:r>
              <a:rPr lang="en-US" dirty="0" smtClean="0">
                <a:ea typeface="ヒラギノ角ゴ Pro W3" pitchFamily="-111" charset="-128"/>
                <a:cs typeface="ヒラギノ角ゴ Pro W3" pitchFamily="-111" charset="-128"/>
              </a:rPr>
              <a:t>authentication</a:t>
            </a:r>
          </a:p>
          <a:p>
            <a:pPr lvl="1"/>
            <a:r>
              <a:rPr lang="en-US" dirty="0" smtClean="0">
                <a:ea typeface="ヒラギノ角ゴ Pro W3" pitchFamily="-111" charset="-128"/>
                <a:cs typeface="ヒラギノ角ゴ Pro W3" pitchFamily="-111" charset="-128"/>
              </a:rPr>
              <a:t>Most </a:t>
            </a:r>
            <a:r>
              <a:rPr lang="en-US" dirty="0">
                <a:ea typeface="ヒラギノ角ゴ Pro W3" pitchFamily="-111" charset="-128"/>
                <a:cs typeface="ヒラギノ角ゴ Pro W3" pitchFamily="-111" charset="-128"/>
              </a:rPr>
              <a:t>often used in wireless </a:t>
            </a:r>
            <a:r>
              <a:rPr lang="en-US" dirty="0" smtClean="0">
                <a:ea typeface="ヒラギノ角ゴ Pro W3" pitchFamily="-111" charset="-128"/>
                <a:cs typeface="ヒラギノ角ゴ Pro W3" pitchFamily="-111" charset="-128"/>
              </a:rPr>
              <a:t>LANs</a:t>
            </a:r>
            <a:endParaRPr lang="en-US" altLang="en-US" dirty="0"/>
          </a:p>
        </p:txBody>
      </p:sp>
    </p:spTree>
    <p:extLst>
      <p:ext uri="{BB962C8B-B14F-4D97-AF65-F5344CB8AC3E}">
        <p14:creationId xmlns:p14="http://schemas.microsoft.com/office/powerpoint/2010/main" val="2780550799"/>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5059" name="Rectangle 3"/>
          <p:cNvSpPr>
            <a:spLocks noGrp="1" noChangeArrowheads="1"/>
          </p:cNvSpPr>
          <p:nvPr>
            <p:ph idx="1"/>
          </p:nvPr>
        </p:nvSpPr>
        <p:spPr/>
        <p:txBody>
          <a:bodyPr/>
          <a:lstStyle/>
          <a:p>
            <a:r>
              <a:rPr lang="en-US" altLang="en-US" dirty="0" smtClean="0"/>
              <a:t>Challenge-Handshake </a:t>
            </a:r>
            <a:r>
              <a:rPr lang="en-US" altLang="en-US" dirty="0"/>
              <a:t>Authentication Protocol (CHAP) is used to provide authentication across a point-to-point link using PPP</a:t>
            </a:r>
            <a:r>
              <a:rPr lang="en-US" altLang="en-US" dirty="0" smtClean="0"/>
              <a:t>.</a:t>
            </a:r>
          </a:p>
          <a:p>
            <a:pPr lvl="1"/>
            <a:r>
              <a:rPr lang="en-US" altLang="en-US" dirty="0" smtClean="0"/>
              <a:t>Authentication </a:t>
            </a:r>
            <a:r>
              <a:rPr lang="en-US" altLang="en-US" dirty="0"/>
              <a:t>after the link has been established is not mandatory.</a:t>
            </a:r>
          </a:p>
          <a:p>
            <a:pPr lvl="1"/>
            <a:r>
              <a:rPr lang="en-US" altLang="en-US" dirty="0"/>
              <a:t>CHAP is designed to provide authentication periodically through the </a:t>
            </a:r>
            <a:r>
              <a:rPr lang="en-US" altLang="en-US" dirty="0" smtClean="0"/>
              <a:t>use of </a:t>
            </a:r>
            <a:r>
              <a:rPr lang="en-US" altLang="en-US" dirty="0"/>
              <a:t>a challenge/response system that is sometimes described as a </a:t>
            </a:r>
            <a:r>
              <a:rPr lang="en-US" altLang="en-US" i="1" dirty="0" smtClean="0"/>
              <a:t>three-way</a:t>
            </a:r>
            <a:r>
              <a:rPr lang="en-US" altLang="en-US" dirty="0" smtClean="0"/>
              <a:t> </a:t>
            </a:r>
            <a:r>
              <a:rPr lang="en-US" altLang="en-US" i="1" dirty="0" smtClean="0"/>
              <a:t>handshake.</a:t>
            </a:r>
          </a:p>
          <a:p>
            <a:pPr lvl="1"/>
            <a:r>
              <a:rPr lang="en-US" altLang="en-US" dirty="0">
                <a:ea typeface="ヒラギノ角ゴ Pro W3" pitchFamily="-112" charset="-128"/>
              </a:rPr>
              <a:t>Microsoft has created two versions of </a:t>
            </a:r>
            <a:r>
              <a:rPr lang="en-US" altLang="en-US" dirty="0" smtClean="0">
                <a:ea typeface="ヒラギノ角ゴ Pro W3" pitchFamily="-112" charset="-128"/>
              </a:rPr>
              <a:t>CHAP.</a:t>
            </a:r>
            <a:endParaRPr lang="en-US" altLang="en-US" i="1" dirty="0"/>
          </a:p>
        </p:txBody>
      </p:sp>
    </p:spTree>
    <p:extLst>
      <p:ext uri="{BB962C8B-B14F-4D97-AF65-F5344CB8AC3E}">
        <p14:creationId xmlns:p14="http://schemas.microsoft.com/office/powerpoint/2010/main" val="530806851"/>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4876800"/>
            <a:ext cx="7924800" cy="457200"/>
          </a:xfrm>
        </p:spPr>
        <p:txBody>
          <a:bodyPr/>
          <a:lstStyle/>
          <a:p>
            <a:r>
              <a:rPr lang="en-US" dirty="0"/>
              <a:t> Figure 11.22 The CHAP challenge/response sequence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8368" y="2438400"/>
            <a:ext cx="6787263" cy="1688592"/>
          </a:xfrm>
          <a:prstGeom prst="rect">
            <a:avLst/>
          </a:prstGeom>
        </p:spPr>
      </p:pic>
    </p:spTree>
    <p:extLst>
      <p:ext uri="{BB962C8B-B14F-4D97-AF65-F5344CB8AC3E}">
        <p14:creationId xmlns:p14="http://schemas.microsoft.com/office/powerpoint/2010/main" val="184038376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7107" name="Rectangle 3"/>
          <p:cNvSpPr>
            <a:spLocks noGrp="1" noChangeArrowheads="1"/>
          </p:cNvSpPr>
          <p:nvPr>
            <p:ph idx="1"/>
          </p:nvPr>
        </p:nvSpPr>
        <p:spPr>
          <a:xfrm>
            <a:off x="457200" y="1981200"/>
            <a:ext cx="8229600" cy="4419600"/>
          </a:xfrm>
        </p:spPr>
        <p:txBody>
          <a:bodyPr/>
          <a:lstStyle/>
          <a:p>
            <a:r>
              <a:rPr lang="en-US" altLang="en-US" dirty="0"/>
              <a:t>NT LAN Manager (NTLM) is an authentication protocol designed by Microsoft for use with the Server Message Block (SMB) protocol</a:t>
            </a:r>
            <a:r>
              <a:rPr lang="en-US" altLang="en-US" dirty="0" smtClean="0"/>
              <a:t>.</a:t>
            </a:r>
          </a:p>
          <a:p>
            <a:r>
              <a:rPr lang="en-US" altLang="en-US" dirty="0"/>
              <a:t>NTLM v2 is still used </a:t>
            </a:r>
            <a:r>
              <a:rPr lang="en-US" altLang="en-US" dirty="0" smtClean="0"/>
              <a:t>when:</a:t>
            </a:r>
          </a:p>
          <a:p>
            <a:pPr lvl="1"/>
            <a:r>
              <a:rPr lang="en-US" altLang="en-US" dirty="0"/>
              <a:t>Authenticating to a server using an IP address</a:t>
            </a:r>
          </a:p>
          <a:p>
            <a:pPr lvl="1"/>
            <a:r>
              <a:rPr lang="en-US" altLang="en-US" dirty="0"/>
              <a:t>Authenticating to a server that belongs to a different Active Directory forest</a:t>
            </a:r>
          </a:p>
          <a:p>
            <a:pPr lvl="1"/>
            <a:r>
              <a:rPr lang="en-US" altLang="en-US" dirty="0"/>
              <a:t>Authenticating to a server that doesn’t belong to a domain</a:t>
            </a:r>
          </a:p>
          <a:p>
            <a:pPr lvl="1"/>
            <a:r>
              <a:rPr lang="en-US" altLang="en-US" dirty="0"/>
              <a:t>No Active Directory domain exists (“workgroup” or “peer-to-peer” connection)</a:t>
            </a:r>
          </a:p>
        </p:txBody>
      </p:sp>
    </p:spTree>
    <p:extLst>
      <p:ext uri="{BB962C8B-B14F-4D97-AF65-F5344CB8AC3E}">
        <p14:creationId xmlns:p14="http://schemas.microsoft.com/office/powerpoint/2010/main" val="443189085"/>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en-US" dirty="0"/>
              <a:t>Authentication Protocols (</a:t>
            </a:r>
            <a:r>
              <a:rPr lang="en-US" altLang="en-US" i="1" dirty="0"/>
              <a:t>continued</a:t>
            </a:r>
            <a:r>
              <a:rPr lang="en-US" altLang="en-US" dirty="0"/>
              <a:t>)</a:t>
            </a:r>
            <a:endParaRPr lang="en-US" altLang="en-US" dirty="0" smtClean="0"/>
          </a:p>
        </p:txBody>
      </p:sp>
      <p:sp>
        <p:nvSpPr>
          <p:cNvPr id="48131" name="Content Placeholder 2"/>
          <p:cNvSpPr>
            <a:spLocks noGrp="1"/>
          </p:cNvSpPr>
          <p:nvPr>
            <p:ph idx="1"/>
          </p:nvPr>
        </p:nvSpPr>
        <p:spPr/>
        <p:txBody>
          <a:bodyPr/>
          <a:lstStyle/>
          <a:p>
            <a:r>
              <a:rPr lang="en-US" altLang="en-US" dirty="0"/>
              <a:t>Password Authentication Protocol (PAP) involves a two-way handshake </a:t>
            </a:r>
            <a:r>
              <a:rPr lang="en-US" altLang="en-US" dirty="0" smtClean="0"/>
              <a:t>in which </a:t>
            </a:r>
            <a:r>
              <a:rPr lang="en-US" altLang="en-US" dirty="0"/>
              <a:t>the username and password are sent across the link in </a:t>
            </a:r>
            <a:r>
              <a:rPr lang="en-US" altLang="en-US" dirty="0" smtClean="0"/>
              <a:t>cleartext.</a:t>
            </a:r>
          </a:p>
          <a:p>
            <a:pPr lvl="1"/>
            <a:r>
              <a:rPr lang="en-US" altLang="en-US" dirty="0" smtClean="0"/>
              <a:t>PAP authentication </a:t>
            </a:r>
            <a:r>
              <a:rPr lang="en-US" altLang="en-US" dirty="0"/>
              <a:t>does not provide any protection against playback and </a:t>
            </a:r>
            <a:r>
              <a:rPr lang="en-US" altLang="en-US" dirty="0" smtClean="0"/>
              <a:t>line sniffing.</a:t>
            </a:r>
          </a:p>
          <a:p>
            <a:pPr lvl="1"/>
            <a:r>
              <a:rPr lang="en-US" altLang="en-US" dirty="0" smtClean="0"/>
              <a:t>PAP </a:t>
            </a:r>
            <a:r>
              <a:rPr lang="en-US" altLang="en-US" dirty="0"/>
              <a:t>is now a deprecated standard.</a:t>
            </a:r>
          </a:p>
        </p:txBody>
      </p:sp>
    </p:spTree>
    <p:extLst>
      <p:ext uri="{BB962C8B-B14F-4D97-AF65-F5344CB8AC3E}">
        <p14:creationId xmlns:p14="http://schemas.microsoft.com/office/powerpoint/2010/main" val="35515202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49155" name="Rectangle 3"/>
          <p:cNvSpPr>
            <a:spLocks noGrp="1" noChangeArrowheads="1"/>
          </p:cNvSpPr>
          <p:nvPr>
            <p:ph idx="1"/>
          </p:nvPr>
        </p:nvSpPr>
        <p:spPr>
          <a:xfrm>
            <a:off x="457200" y="1981200"/>
            <a:ext cx="8229600" cy="4419600"/>
          </a:xfrm>
        </p:spPr>
        <p:txBody>
          <a:bodyPr/>
          <a:lstStyle/>
          <a:p>
            <a:r>
              <a:rPr lang="en-US" b="1" dirty="0"/>
              <a:t>Layer 2 Tunneling Protocol (L2TP)</a:t>
            </a:r>
            <a:r>
              <a:rPr lang="en-US" dirty="0"/>
              <a:t> is </a:t>
            </a:r>
            <a:r>
              <a:rPr lang="en-US" dirty="0" smtClean="0"/>
              <a:t>an </a:t>
            </a:r>
            <a:r>
              <a:rPr lang="en-US" dirty="0"/>
              <a:t>Internet standard and </a:t>
            </a:r>
            <a:r>
              <a:rPr lang="en-US" dirty="0" smtClean="0"/>
              <a:t>came from </a:t>
            </a:r>
            <a:r>
              <a:rPr lang="en-US" dirty="0"/>
              <a:t>the Layer 2 Forwarding (L2F) protocol, a Cisco initiative designed </a:t>
            </a:r>
            <a:r>
              <a:rPr lang="en-US" dirty="0" smtClean="0"/>
              <a:t>to </a:t>
            </a:r>
            <a:r>
              <a:rPr lang="en-US" dirty="0"/>
              <a:t>address issues with PPTP</a:t>
            </a:r>
            <a:r>
              <a:rPr lang="en-US" dirty="0" smtClean="0"/>
              <a:t>.</a:t>
            </a:r>
          </a:p>
          <a:p>
            <a:pPr lvl="1"/>
            <a:r>
              <a:rPr lang="en-US" altLang="en-US" dirty="0" smtClean="0"/>
              <a:t>Designed </a:t>
            </a:r>
            <a:r>
              <a:rPr lang="en-US" altLang="en-US" dirty="0"/>
              <a:t>for use across all kinds </a:t>
            </a:r>
            <a:r>
              <a:rPr lang="en-US" altLang="en-US" dirty="0" smtClean="0"/>
              <a:t>of networks</a:t>
            </a:r>
            <a:endParaRPr lang="en-US" altLang="en-US" dirty="0"/>
          </a:p>
          <a:p>
            <a:pPr lvl="1"/>
            <a:r>
              <a:rPr lang="en-US" altLang="en-US" dirty="0" smtClean="0"/>
              <a:t>Can be implemented by both hardware and software</a:t>
            </a:r>
          </a:p>
          <a:p>
            <a:pPr lvl="1"/>
            <a:r>
              <a:rPr lang="en-US" altLang="en-US" dirty="0" smtClean="0"/>
              <a:t>Designed to work with established AAA services such as RADIUS and TACACS+</a:t>
            </a:r>
          </a:p>
          <a:p>
            <a:pPr lvl="1"/>
            <a:r>
              <a:rPr lang="en-US" dirty="0" smtClean="0">
                <a:ea typeface="ヒラギノ角ゴ Pro W3" pitchFamily="-111" charset="-128"/>
                <a:cs typeface="ヒラギノ角ゴ Pro W3" pitchFamily="-111" charset="-128"/>
              </a:rPr>
              <a:t>Established </a:t>
            </a:r>
            <a:r>
              <a:rPr lang="en-US" dirty="0">
                <a:ea typeface="ヒラギノ角ゴ Pro W3" pitchFamily="-111" charset="-128"/>
                <a:cs typeface="ヒラギノ角ゴ Pro W3" pitchFamily="-111" charset="-128"/>
              </a:rPr>
              <a:t>via UDP port 1701</a:t>
            </a:r>
            <a:endParaRPr lang="en-US" altLang="en-US" dirty="0" smtClean="0"/>
          </a:p>
        </p:txBody>
      </p:sp>
    </p:spTree>
    <p:extLst>
      <p:ext uri="{BB962C8B-B14F-4D97-AF65-F5344CB8AC3E}">
        <p14:creationId xmlns:p14="http://schemas.microsoft.com/office/powerpoint/2010/main" val="3733129801"/>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Introduction</a:t>
            </a:r>
            <a:endParaRPr lang="en-US" dirty="0"/>
          </a:p>
        </p:txBody>
      </p:sp>
      <p:sp>
        <p:nvSpPr>
          <p:cNvPr id="5" name="Content Placeholder 4"/>
          <p:cNvSpPr>
            <a:spLocks noGrp="1"/>
          </p:cNvSpPr>
          <p:nvPr>
            <p:ph idx="1"/>
          </p:nvPr>
        </p:nvSpPr>
        <p:spPr/>
        <p:txBody>
          <a:bodyPr/>
          <a:lstStyle/>
          <a:p>
            <a:r>
              <a:rPr lang="en-US" b="1" dirty="0" smtClean="0"/>
              <a:t>Privileges</a:t>
            </a:r>
            <a:r>
              <a:rPr lang="en-US" dirty="0" smtClean="0"/>
              <a:t> mean </a:t>
            </a:r>
            <a:r>
              <a:rPr lang="en-US" dirty="0"/>
              <a:t>you </a:t>
            </a:r>
            <a:r>
              <a:rPr lang="en-US" dirty="0" smtClean="0"/>
              <a:t>have the </a:t>
            </a:r>
            <a:r>
              <a:rPr lang="en-US" dirty="0"/>
              <a:t>ability to “do something” on a </a:t>
            </a:r>
            <a:r>
              <a:rPr lang="en-US" dirty="0" smtClean="0"/>
              <a:t>computer.</a:t>
            </a:r>
          </a:p>
          <a:p>
            <a:r>
              <a:rPr lang="en-US" b="1" dirty="0"/>
              <a:t>Privilege management </a:t>
            </a:r>
            <a:r>
              <a:rPr lang="en-US" dirty="0"/>
              <a:t>is the process of restricting a user’s ability </a:t>
            </a:r>
            <a:r>
              <a:rPr lang="en-US" dirty="0" smtClean="0"/>
              <a:t>to interact </a:t>
            </a:r>
            <a:r>
              <a:rPr lang="en-US" dirty="0"/>
              <a:t>with the computer </a:t>
            </a:r>
            <a:r>
              <a:rPr lang="en-US" dirty="0" smtClean="0"/>
              <a:t>system.</a:t>
            </a:r>
          </a:p>
          <a:p>
            <a:r>
              <a:rPr lang="en-US" dirty="0"/>
              <a:t>Remote access enables users outside a network to have network access </a:t>
            </a:r>
            <a:r>
              <a:rPr lang="en-US" dirty="0" smtClean="0"/>
              <a:t>and privileges </a:t>
            </a:r>
            <a:r>
              <a:rPr lang="en-US" dirty="0"/>
              <a:t>as if they were inside the </a:t>
            </a:r>
            <a:r>
              <a:rPr lang="en-US" dirty="0" smtClean="0"/>
              <a:t>network.</a:t>
            </a:r>
          </a:p>
          <a:p>
            <a:r>
              <a:rPr lang="en-US" i="1" dirty="0" smtClean="0"/>
              <a:t>Authentication</a:t>
            </a:r>
            <a:r>
              <a:rPr lang="en-US" dirty="0" smtClean="0"/>
              <a:t> </a:t>
            </a:r>
            <a:r>
              <a:rPr lang="en-US" dirty="0"/>
              <a:t>is the process of establishing a user’s identity to </a:t>
            </a:r>
            <a:r>
              <a:rPr lang="en-US" dirty="0" smtClean="0"/>
              <a:t>enable the </a:t>
            </a:r>
            <a:r>
              <a:rPr lang="en-US" dirty="0"/>
              <a:t>granting of permissions</a:t>
            </a:r>
            <a:r>
              <a:rPr lang="en-US" dirty="0" smtClean="0"/>
              <a:t>.</a:t>
            </a:r>
            <a:endParaRPr lang="en-US" dirty="0"/>
          </a:p>
        </p:txBody>
      </p:sp>
    </p:spTree>
    <p:extLst>
      <p:ext uri="{BB962C8B-B14F-4D97-AF65-F5344CB8AC3E}">
        <p14:creationId xmlns:p14="http://schemas.microsoft.com/office/powerpoint/2010/main" val="343814290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50179" name="Rectangle 3"/>
          <p:cNvSpPr>
            <a:spLocks noGrp="1" noChangeArrowheads="1"/>
          </p:cNvSpPr>
          <p:nvPr>
            <p:ph idx="1"/>
          </p:nvPr>
        </p:nvSpPr>
        <p:spPr/>
        <p:txBody>
          <a:bodyPr/>
          <a:lstStyle/>
          <a:p>
            <a:r>
              <a:rPr lang="en-US" altLang="en-US" dirty="0" smtClean="0">
                <a:ea typeface="ヒラギノ角ゴ Pro W3" pitchFamily="-112" charset="-128"/>
              </a:rPr>
              <a:t>Telnet </a:t>
            </a:r>
            <a:r>
              <a:rPr lang="en-US" altLang="en-US" dirty="0">
                <a:ea typeface="ヒラギノ角ゴ Pro W3" pitchFamily="-112" charset="-128"/>
              </a:rPr>
              <a:t>is the standard terminal-emulation protocol within the TCP/IP protocol </a:t>
            </a:r>
            <a:r>
              <a:rPr lang="en-US" altLang="en-US" dirty="0" smtClean="0">
                <a:ea typeface="ヒラギノ角ゴ Pro W3" pitchFamily="-112" charset="-128"/>
              </a:rPr>
              <a:t>series.</a:t>
            </a:r>
            <a:endParaRPr lang="en-US" altLang="en-US" dirty="0" smtClean="0"/>
          </a:p>
          <a:p>
            <a:pPr lvl="1"/>
            <a:r>
              <a:rPr lang="en-US" altLang="en-US" dirty="0" smtClean="0"/>
              <a:t>Allows </a:t>
            </a:r>
            <a:r>
              <a:rPr lang="en-US" altLang="en-US" dirty="0"/>
              <a:t>users to log in remotely and access resources as if the user had a local terminal </a:t>
            </a:r>
            <a:r>
              <a:rPr lang="en-US" altLang="en-US" dirty="0" smtClean="0"/>
              <a:t>connection</a:t>
            </a:r>
          </a:p>
          <a:p>
            <a:pPr lvl="1"/>
            <a:r>
              <a:rPr lang="en-US" altLang="en-US" dirty="0" smtClean="0"/>
              <a:t>Offers little security, as usernames, passwords, and all data are passed in cleartext over the TCP/IP connection</a:t>
            </a:r>
          </a:p>
          <a:p>
            <a:pPr lvl="1"/>
            <a:r>
              <a:rPr lang="en-US" altLang="en-US" dirty="0" smtClean="0"/>
              <a:t>Makes </a:t>
            </a:r>
            <a:r>
              <a:rPr lang="en-US" altLang="en-US" dirty="0"/>
              <a:t>its connection using TCP port </a:t>
            </a:r>
            <a:r>
              <a:rPr lang="en-US" altLang="en-US" dirty="0" smtClean="0"/>
              <a:t>23</a:t>
            </a:r>
          </a:p>
          <a:p>
            <a:pPr lvl="1"/>
            <a:r>
              <a:rPr lang="en-US" altLang="en-US" dirty="0" smtClean="0">
                <a:ea typeface="ヒラギノ角ゴ Pro W3" pitchFamily="-112" charset="-128"/>
              </a:rPr>
              <a:t>Important </a:t>
            </a:r>
            <a:r>
              <a:rPr lang="en-US" altLang="en-US" dirty="0">
                <a:ea typeface="ヒラギノ角ゴ Pro W3" pitchFamily="-112" charset="-128"/>
              </a:rPr>
              <a:t>to control access to Telnet on machines and routers when setting them up</a:t>
            </a:r>
            <a:endParaRPr lang="en-US" altLang="en-US" dirty="0" smtClean="0"/>
          </a:p>
        </p:txBody>
      </p:sp>
    </p:spTree>
    <p:extLst>
      <p:ext uri="{BB962C8B-B14F-4D97-AF65-F5344CB8AC3E}">
        <p14:creationId xmlns:p14="http://schemas.microsoft.com/office/powerpoint/2010/main" val="755454042"/>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Authentication Protocols (</a:t>
            </a:r>
            <a:r>
              <a:rPr lang="en-US" i="1" dirty="0"/>
              <a:t>continued</a:t>
            </a:r>
            <a:r>
              <a:rPr lang="en-US" dirty="0"/>
              <a:t>)</a:t>
            </a:r>
            <a:endParaRPr lang="en-US" dirty="0" smtClean="0"/>
          </a:p>
        </p:txBody>
      </p:sp>
      <p:sp>
        <p:nvSpPr>
          <p:cNvPr id="51203" name="Rectangle 3"/>
          <p:cNvSpPr>
            <a:spLocks noGrp="1" noChangeArrowheads="1"/>
          </p:cNvSpPr>
          <p:nvPr>
            <p:ph idx="1"/>
          </p:nvPr>
        </p:nvSpPr>
        <p:spPr>
          <a:xfrm>
            <a:off x="457200" y="1981200"/>
            <a:ext cx="8229600" cy="4876800"/>
          </a:xfrm>
        </p:spPr>
        <p:txBody>
          <a:bodyPr/>
          <a:lstStyle/>
          <a:p>
            <a:r>
              <a:rPr lang="en-US" dirty="0"/>
              <a:t>Secure Shell (SSH) is a protocol series designed to facilitate secure </a:t>
            </a:r>
            <a:r>
              <a:rPr lang="en-US" dirty="0" smtClean="0"/>
              <a:t>network functions </a:t>
            </a:r>
            <a:r>
              <a:rPr lang="en-US" dirty="0"/>
              <a:t>across an insecure network</a:t>
            </a:r>
            <a:r>
              <a:rPr lang="en-US" dirty="0" smtClean="0"/>
              <a:t>.</a:t>
            </a:r>
            <a:endParaRPr lang="en-US" altLang="en-US" dirty="0" smtClean="0"/>
          </a:p>
          <a:p>
            <a:pPr lvl="1"/>
            <a:r>
              <a:rPr lang="en-US" altLang="en-US" dirty="0" smtClean="0"/>
              <a:t>Designed to replace the insecure Telnet</a:t>
            </a:r>
            <a:r>
              <a:rPr lang="en-US" altLang="en-US" dirty="0"/>
              <a:t> </a:t>
            </a:r>
            <a:r>
              <a:rPr lang="en-US" altLang="en-US" dirty="0" smtClean="0"/>
              <a:t>application</a:t>
            </a:r>
          </a:p>
          <a:p>
            <a:pPr lvl="1"/>
            <a:r>
              <a:rPr lang="en-US" altLang="en-US" dirty="0" smtClean="0"/>
              <a:t>Uses TCP port 22</a:t>
            </a:r>
          </a:p>
          <a:p>
            <a:pPr lvl="1"/>
            <a:r>
              <a:rPr lang="en-US" altLang="en-US" dirty="0" smtClean="0"/>
              <a:t>Three major components</a:t>
            </a:r>
          </a:p>
          <a:p>
            <a:pPr lvl="2"/>
            <a:r>
              <a:rPr lang="en-US" altLang="en-US" dirty="0" smtClean="0"/>
              <a:t>Transport layer protocol</a:t>
            </a:r>
          </a:p>
          <a:p>
            <a:pPr lvl="2"/>
            <a:r>
              <a:rPr lang="en-US" altLang="en-US" dirty="0" smtClean="0"/>
              <a:t>User authentication protocol</a:t>
            </a:r>
          </a:p>
          <a:p>
            <a:pPr lvl="2"/>
            <a:r>
              <a:rPr lang="en-US" altLang="en-US" dirty="0" smtClean="0"/>
              <a:t>Connection protocol</a:t>
            </a:r>
          </a:p>
          <a:p>
            <a:pPr lvl="1"/>
            <a:r>
              <a:rPr lang="en-US" dirty="0" smtClean="0">
                <a:ea typeface="ヒラギノ角ゴ Pro W3" pitchFamily="-111" charset="-128"/>
                <a:cs typeface="ヒラギノ角ゴ Pro W3" pitchFamily="-111" charset="-128"/>
              </a:rPr>
              <a:t>Very </a:t>
            </a:r>
            <a:r>
              <a:rPr lang="en-US" dirty="0">
                <a:ea typeface="ヒラギノ角ゴ Pro W3" pitchFamily="-111" charset="-128"/>
                <a:cs typeface="ヒラギノ角ゴ Pro W3" pitchFamily="-111" charset="-128"/>
              </a:rPr>
              <a:t>popular in the UNIX </a:t>
            </a:r>
            <a:r>
              <a:rPr lang="en-US" dirty="0" smtClean="0">
                <a:ea typeface="ヒラギノ角ゴ Pro W3" pitchFamily="-111" charset="-128"/>
                <a:cs typeface="ヒラギノ角ゴ Pro W3" pitchFamily="-111" charset="-128"/>
              </a:rPr>
              <a:t>environment</a:t>
            </a:r>
            <a:endParaRPr lang="en-US" altLang="en-US" dirty="0" smtClean="0"/>
          </a:p>
        </p:txBody>
      </p:sp>
    </p:spTree>
    <p:extLst>
      <p:ext uri="{BB962C8B-B14F-4D97-AF65-F5344CB8AC3E}">
        <p14:creationId xmlns:p14="http://schemas.microsoft.com/office/powerpoint/2010/main" val="1490536249"/>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FTP/FTPS/SFTP</a:t>
            </a:r>
          </a:p>
        </p:txBody>
      </p:sp>
      <p:sp>
        <p:nvSpPr>
          <p:cNvPr id="5" name="Content Placeholder 4"/>
          <p:cNvSpPr>
            <a:spLocks noGrp="1"/>
          </p:cNvSpPr>
          <p:nvPr>
            <p:ph idx="1"/>
          </p:nvPr>
        </p:nvSpPr>
        <p:spPr>
          <a:xfrm>
            <a:off x="457200" y="1981200"/>
            <a:ext cx="8229600" cy="4495800"/>
          </a:xfrm>
        </p:spPr>
        <p:txBody>
          <a:bodyPr/>
          <a:lstStyle/>
          <a:p>
            <a:r>
              <a:rPr lang="en-US" dirty="0"/>
              <a:t>File Transfer Protocol (</a:t>
            </a:r>
            <a:r>
              <a:rPr lang="en-US" dirty="0" smtClean="0"/>
              <a:t>FTP) is </a:t>
            </a:r>
            <a:r>
              <a:rPr lang="en-US" dirty="0"/>
              <a:t>a plaintext protocol that operates by communicating over TCP between a client and a server</a:t>
            </a:r>
            <a:r>
              <a:rPr lang="en-US" dirty="0" smtClean="0"/>
              <a:t>.</a:t>
            </a:r>
          </a:p>
          <a:p>
            <a:r>
              <a:rPr lang="en-US" dirty="0"/>
              <a:t>FTPS is the use of FTP over an SSL/TLS secured channel</a:t>
            </a:r>
            <a:r>
              <a:rPr lang="en-US" dirty="0" smtClean="0"/>
              <a:t>.</a:t>
            </a:r>
          </a:p>
          <a:p>
            <a:r>
              <a:rPr lang="en-US" dirty="0"/>
              <a:t>Secure FTP </a:t>
            </a:r>
            <a:r>
              <a:rPr lang="en-US" dirty="0" smtClean="0"/>
              <a:t>runs </a:t>
            </a:r>
            <a:r>
              <a:rPr lang="en-US" dirty="0"/>
              <a:t>FTP over </a:t>
            </a:r>
            <a:r>
              <a:rPr lang="en-US" dirty="0" smtClean="0"/>
              <a:t>SSH.</a:t>
            </a:r>
          </a:p>
          <a:p>
            <a:pPr lvl="1"/>
            <a:r>
              <a:rPr lang="en-US" dirty="0" smtClean="0"/>
              <a:t>Later </a:t>
            </a:r>
            <a:r>
              <a:rPr lang="en-US" dirty="0"/>
              <a:t>versions of SSH allow securing of channels such as the FTP control </a:t>
            </a:r>
            <a:r>
              <a:rPr lang="en-US" dirty="0" smtClean="0"/>
              <a:t>channel.</a:t>
            </a:r>
          </a:p>
          <a:p>
            <a:pPr lvl="2"/>
            <a:r>
              <a:rPr lang="en-US" dirty="0" smtClean="0"/>
              <a:t>Leaves </a:t>
            </a:r>
            <a:r>
              <a:rPr lang="en-US" dirty="0"/>
              <a:t>the data channel </a:t>
            </a:r>
            <a:r>
              <a:rPr lang="en-US" dirty="0" smtClean="0"/>
              <a:t>unencrypted</a:t>
            </a:r>
            <a:r>
              <a:rPr lang="en-US" dirty="0"/>
              <a:t> – </a:t>
            </a:r>
            <a:r>
              <a:rPr lang="en-US" dirty="0" smtClean="0"/>
              <a:t>problem solved </a:t>
            </a:r>
            <a:r>
              <a:rPr lang="en-US" dirty="0"/>
              <a:t>in version 3.0 of </a:t>
            </a:r>
            <a:r>
              <a:rPr lang="en-US" dirty="0" smtClean="0"/>
              <a:t>SSH</a:t>
            </a:r>
            <a:endParaRPr lang="en-US" dirty="0"/>
          </a:p>
        </p:txBody>
      </p:sp>
    </p:spTree>
    <p:extLst>
      <p:ext uri="{BB962C8B-B14F-4D97-AF65-F5344CB8AC3E}">
        <p14:creationId xmlns:p14="http://schemas.microsoft.com/office/powerpoint/2010/main" val="102502248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VPNs</a:t>
            </a:r>
          </a:p>
        </p:txBody>
      </p:sp>
      <p:sp>
        <p:nvSpPr>
          <p:cNvPr id="52227" name="Rectangle 3"/>
          <p:cNvSpPr>
            <a:spLocks noGrp="1" noChangeArrowheads="1"/>
          </p:cNvSpPr>
          <p:nvPr>
            <p:ph idx="1"/>
          </p:nvPr>
        </p:nvSpPr>
        <p:spPr/>
        <p:txBody>
          <a:bodyPr/>
          <a:lstStyle/>
          <a:p>
            <a:r>
              <a:rPr lang="en-US" altLang="en-US" dirty="0"/>
              <a:t>A </a:t>
            </a:r>
            <a:r>
              <a:rPr lang="en-US" altLang="en-US" b="1" dirty="0"/>
              <a:t>virtual private network (VPN)</a:t>
            </a:r>
            <a:r>
              <a:rPr lang="en-US" altLang="en-US" dirty="0"/>
              <a:t> is a secure virtual network built on top </a:t>
            </a:r>
            <a:r>
              <a:rPr lang="en-US" altLang="en-US" dirty="0" smtClean="0"/>
              <a:t>of a </a:t>
            </a:r>
            <a:r>
              <a:rPr lang="en-US" altLang="en-US" dirty="0"/>
              <a:t>physical network</a:t>
            </a:r>
            <a:r>
              <a:rPr lang="en-US" altLang="en-US" dirty="0" smtClean="0"/>
              <a:t>.</a:t>
            </a:r>
          </a:p>
          <a:p>
            <a:r>
              <a:rPr lang="en-US" altLang="en-US" dirty="0"/>
              <a:t>Virtual private networking is not a protocol per se, but rather a </a:t>
            </a:r>
            <a:r>
              <a:rPr lang="en-US" altLang="en-US" dirty="0" smtClean="0"/>
              <a:t>method of </a:t>
            </a:r>
            <a:r>
              <a:rPr lang="en-US" altLang="en-US" dirty="0"/>
              <a:t>using protocols to achieve a specific objective—secure communications</a:t>
            </a:r>
            <a:r>
              <a:rPr lang="en-US" altLang="en-US" dirty="0" smtClean="0"/>
              <a:t>.</a:t>
            </a:r>
          </a:p>
          <a:p>
            <a:r>
              <a:rPr lang="en-US" altLang="en-US" dirty="0" smtClean="0"/>
              <a:t>Typical </a:t>
            </a:r>
            <a:r>
              <a:rPr lang="en-US" altLang="en-US" dirty="0"/>
              <a:t>use of VPN </a:t>
            </a:r>
            <a:r>
              <a:rPr lang="en-US" altLang="en-US" dirty="0" smtClean="0"/>
              <a:t>services is a </a:t>
            </a:r>
            <a:r>
              <a:rPr lang="en-US" altLang="en-US" dirty="0"/>
              <a:t>user accessing a corporate data network from a home PC across the Internet</a:t>
            </a:r>
            <a:r>
              <a:rPr lang="en-US" altLang="en-US" dirty="0" smtClean="0"/>
              <a:t>.</a:t>
            </a:r>
          </a:p>
          <a:p>
            <a:r>
              <a:rPr lang="en-US" dirty="0">
                <a:ea typeface="ヒラギノ角ゴ Pro W3" pitchFamily="-111" charset="-128"/>
                <a:cs typeface="ヒラギノ角ゴ Pro W3" pitchFamily="-111" charset="-128"/>
              </a:rPr>
              <a:t>The sole purpose of the VPN connection is to provide a private connection between the </a:t>
            </a:r>
            <a:r>
              <a:rPr lang="en-US" dirty="0" smtClean="0">
                <a:ea typeface="ヒラギノ角ゴ Pro W3" pitchFamily="-111" charset="-128"/>
                <a:cs typeface="ヒラギノ角ゴ Pro W3" pitchFamily="-111" charset="-128"/>
              </a:rPr>
              <a:t>machines.</a:t>
            </a:r>
            <a:endParaRPr lang="en-US" altLang="en-US" dirty="0" smtClean="0"/>
          </a:p>
        </p:txBody>
      </p:sp>
    </p:spTree>
    <p:extLst>
      <p:ext uri="{BB962C8B-B14F-4D97-AF65-F5344CB8AC3E}">
        <p14:creationId xmlns:p14="http://schemas.microsoft.com/office/powerpoint/2010/main" val="2073084612"/>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599" y="5029200"/>
            <a:ext cx="7924800" cy="457200"/>
          </a:xfrm>
        </p:spPr>
        <p:txBody>
          <a:bodyPr/>
          <a:lstStyle/>
          <a:p>
            <a:r>
              <a:rPr lang="en-US" dirty="0"/>
              <a:t>Figure 11.23 VPN service over an Internet connection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4430" y="2057400"/>
            <a:ext cx="6675137" cy="2345436"/>
          </a:xfrm>
          <a:prstGeom prst="rect">
            <a:avLst/>
          </a:prstGeom>
        </p:spPr>
      </p:pic>
    </p:spTree>
    <p:extLst>
      <p:ext uri="{BB962C8B-B14F-4D97-AF65-F5344CB8AC3E}">
        <p14:creationId xmlns:p14="http://schemas.microsoft.com/office/powerpoint/2010/main" val="185859526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IPsec</a:t>
            </a:r>
          </a:p>
        </p:txBody>
      </p:sp>
      <p:sp>
        <p:nvSpPr>
          <p:cNvPr id="54275" name="Rectangle 3"/>
          <p:cNvSpPr>
            <a:spLocks noGrp="1" noChangeArrowheads="1"/>
          </p:cNvSpPr>
          <p:nvPr>
            <p:ph idx="1"/>
          </p:nvPr>
        </p:nvSpPr>
        <p:spPr>
          <a:xfrm>
            <a:off x="457200" y="1981200"/>
            <a:ext cx="8229600" cy="4572000"/>
          </a:xfrm>
        </p:spPr>
        <p:txBody>
          <a:bodyPr/>
          <a:lstStyle/>
          <a:p>
            <a:r>
              <a:rPr lang="en-US" altLang="en-US" b="1" dirty="0"/>
              <a:t>Internet Protocol Security (IPsec)</a:t>
            </a:r>
            <a:r>
              <a:rPr lang="en-US" altLang="en-US" dirty="0"/>
              <a:t> is a set of protocols developed by the </a:t>
            </a:r>
            <a:r>
              <a:rPr lang="en-US" altLang="en-US" dirty="0" smtClean="0"/>
              <a:t>IETF to </a:t>
            </a:r>
            <a:r>
              <a:rPr lang="en-US" altLang="en-US" dirty="0"/>
              <a:t>securely exchange packets at the network layer (Layer 3) of the </a:t>
            </a:r>
            <a:r>
              <a:rPr lang="en-US" altLang="en-US" dirty="0" smtClean="0"/>
              <a:t>OSI model.</a:t>
            </a:r>
          </a:p>
          <a:p>
            <a:r>
              <a:rPr lang="en-US" altLang="en-US" dirty="0" smtClean="0"/>
              <a:t>IPsec provides a sweeping array of services, such as:</a:t>
            </a:r>
          </a:p>
          <a:p>
            <a:pPr lvl="1"/>
            <a:r>
              <a:rPr lang="en-US" altLang="en-US" dirty="0" smtClean="0"/>
              <a:t>Access control</a:t>
            </a:r>
          </a:p>
          <a:p>
            <a:pPr lvl="1"/>
            <a:r>
              <a:rPr lang="en-US" altLang="en-US" dirty="0" smtClean="0"/>
              <a:t>Connectionless integrity</a:t>
            </a:r>
          </a:p>
          <a:p>
            <a:pPr lvl="1"/>
            <a:r>
              <a:rPr lang="en-US" altLang="en-US" dirty="0" smtClean="0"/>
              <a:t>Traffic-flow confidentiality</a:t>
            </a:r>
          </a:p>
          <a:p>
            <a:pPr lvl="1"/>
            <a:r>
              <a:rPr lang="en-US" altLang="en-US" dirty="0" smtClean="0"/>
              <a:t>Rejection of replayed packets</a:t>
            </a:r>
          </a:p>
          <a:p>
            <a:pPr lvl="1"/>
            <a:r>
              <a:rPr lang="en-US" altLang="en-US" dirty="0" smtClean="0"/>
              <a:t>Data security (encryption)</a:t>
            </a:r>
          </a:p>
        </p:txBody>
      </p:sp>
    </p:spTree>
    <p:extLst>
      <p:ext uri="{BB962C8B-B14F-4D97-AF65-F5344CB8AC3E}">
        <p14:creationId xmlns:p14="http://schemas.microsoft.com/office/powerpoint/2010/main" val="224929864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a:t>
            </a:r>
            <a:r>
              <a:rPr lang="en-US" dirty="0" smtClean="0"/>
              <a:t>Psec (</a:t>
            </a:r>
            <a:r>
              <a:rPr lang="en-US" i="1" dirty="0" smtClean="0"/>
              <a:t>continued</a:t>
            </a:r>
            <a:r>
              <a:rPr lang="en-US" dirty="0" smtClean="0"/>
              <a:t>)</a:t>
            </a:r>
          </a:p>
        </p:txBody>
      </p:sp>
      <p:sp>
        <p:nvSpPr>
          <p:cNvPr id="55299" name="Rectangle 3"/>
          <p:cNvSpPr>
            <a:spLocks noGrp="1" noChangeArrowheads="1"/>
          </p:cNvSpPr>
          <p:nvPr>
            <p:ph idx="1"/>
          </p:nvPr>
        </p:nvSpPr>
        <p:spPr>
          <a:xfrm>
            <a:off x="457200" y="1981200"/>
            <a:ext cx="8229600" cy="4724400"/>
          </a:xfrm>
        </p:spPr>
        <p:txBody>
          <a:bodyPr/>
          <a:lstStyle/>
          <a:p>
            <a:r>
              <a:rPr lang="en-US" altLang="en-US" dirty="0"/>
              <a:t>Protection of the data portion of a packet is referred to </a:t>
            </a:r>
            <a:r>
              <a:rPr lang="en-US" altLang="en-US" dirty="0" smtClean="0"/>
              <a:t>as </a:t>
            </a:r>
            <a:r>
              <a:rPr lang="en-US" altLang="en-US" b="1" dirty="0" smtClean="0"/>
              <a:t>content </a:t>
            </a:r>
            <a:r>
              <a:rPr lang="en-US" altLang="en-US" b="1" dirty="0"/>
              <a:t>protection</a:t>
            </a:r>
            <a:r>
              <a:rPr lang="en-US" altLang="en-US" dirty="0" smtClean="0"/>
              <a:t>.</a:t>
            </a:r>
          </a:p>
          <a:p>
            <a:r>
              <a:rPr lang="en-US" altLang="en-US" dirty="0">
                <a:ea typeface="ヒラギノ角ゴ Pro W3" pitchFamily="-112" charset="-128"/>
              </a:rPr>
              <a:t>Protection of the header information is known as </a:t>
            </a:r>
            <a:r>
              <a:rPr lang="en-US" altLang="en-US" b="1" dirty="0">
                <a:ea typeface="ヒラギノ角ゴ Pro W3" pitchFamily="-112" charset="-128"/>
              </a:rPr>
              <a:t>context </a:t>
            </a:r>
            <a:r>
              <a:rPr lang="en-US" altLang="en-US" b="1" dirty="0" smtClean="0">
                <a:ea typeface="ヒラギノ角ゴ Pro W3" pitchFamily="-112" charset="-128"/>
              </a:rPr>
              <a:t>protection</a:t>
            </a:r>
            <a:r>
              <a:rPr lang="en-US" altLang="en-US" dirty="0" smtClean="0">
                <a:ea typeface="ヒラギノ角ゴ Pro W3" pitchFamily="-112" charset="-128"/>
              </a:rPr>
              <a:t>.</a:t>
            </a:r>
          </a:p>
          <a:p>
            <a:r>
              <a:rPr lang="en-US" dirty="0">
                <a:ea typeface="ヒラギノ角ゴ Pro W3" pitchFamily="-111" charset="-128"/>
                <a:cs typeface="ヒラギノ角ゴ Pro W3" pitchFamily="-111" charset="-128"/>
              </a:rPr>
              <a:t>A </a:t>
            </a:r>
            <a:r>
              <a:rPr lang="en-US" b="1" dirty="0">
                <a:ea typeface="ヒラギノ角ゴ Pro W3" pitchFamily="-111" charset="-128"/>
                <a:cs typeface="ヒラギノ角ゴ Pro W3" pitchFamily="-111" charset="-128"/>
              </a:rPr>
              <a:t>security association (SA) </a:t>
            </a:r>
            <a:r>
              <a:rPr lang="en-US" dirty="0">
                <a:ea typeface="ヒラギノ角ゴ Pro W3" pitchFamily="-111" charset="-128"/>
                <a:cs typeface="ヒラギノ角ゴ Pro W3" pitchFamily="-111" charset="-128"/>
              </a:rPr>
              <a:t>is a formal manner of describing the necessary and sufficient portions of the IPsec protocol series to achieve a specific level of protection</a:t>
            </a:r>
            <a:r>
              <a:rPr lang="en-US" dirty="0" smtClean="0">
                <a:ea typeface="ヒラギノ角ゴ Pro W3" pitchFamily="-111" charset="-128"/>
                <a:cs typeface="ヒラギノ角ゴ Pro W3" pitchFamily="-111" charset="-128"/>
              </a:rPr>
              <a:t>.</a:t>
            </a:r>
          </a:p>
          <a:p>
            <a:pPr lvl="1"/>
            <a:r>
              <a:rPr lang="en-US" dirty="0" smtClean="0">
                <a:ea typeface="ヒラギノ角ゴ Pro W3" pitchFamily="-111" charset="-128"/>
                <a:cs typeface="ヒラギノ角ゴ Pro W3" pitchFamily="-111" charset="-128"/>
              </a:rPr>
              <a:t>They exist </a:t>
            </a:r>
            <a:r>
              <a:rPr lang="en-US" dirty="0">
                <a:ea typeface="ヒラギノ角ゴ Pro W3" pitchFamily="-111" charset="-128"/>
                <a:cs typeface="ヒラギノ角ゴ Pro W3" pitchFamily="-111" charset="-128"/>
              </a:rPr>
              <a:t>both for integrity protecting systems and confidentiality-protecting systems</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3544254336"/>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IPsec (</a:t>
            </a:r>
            <a:r>
              <a:rPr lang="en-US" i="1" dirty="0"/>
              <a:t>continued</a:t>
            </a:r>
            <a:r>
              <a:rPr lang="en-US" dirty="0"/>
              <a:t>)</a:t>
            </a:r>
            <a:endParaRPr lang="en-US" dirty="0" smtClean="0"/>
          </a:p>
        </p:txBody>
      </p:sp>
      <p:sp>
        <p:nvSpPr>
          <p:cNvPr id="56323" name="Rectangle 3"/>
          <p:cNvSpPr>
            <a:spLocks noGrp="1" noChangeArrowheads="1"/>
          </p:cNvSpPr>
          <p:nvPr>
            <p:ph idx="1"/>
          </p:nvPr>
        </p:nvSpPr>
        <p:spPr/>
        <p:txBody>
          <a:bodyPr/>
          <a:lstStyle/>
          <a:p>
            <a:r>
              <a:rPr lang="en-US" altLang="en-US" dirty="0"/>
              <a:t>IPsec </a:t>
            </a:r>
            <a:r>
              <a:rPr lang="en-US" altLang="en-US" dirty="0" smtClean="0"/>
              <a:t>configurations</a:t>
            </a:r>
            <a:endParaRPr lang="en-US" altLang="en-US" dirty="0"/>
          </a:p>
          <a:p>
            <a:pPr lvl="1"/>
            <a:r>
              <a:rPr lang="en-US" altLang="en-US" dirty="0" smtClean="0"/>
              <a:t>Four basic configurations can be applied to machine-to-machine connections.</a:t>
            </a:r>
          </a:p>
          <a:p>
            <a:pPr lvl="2"/>
            <a:r>
              <a:rPr lang="en-US" altLang="en-US" dirty="0" smtClean="0"/>
              <a:t>Host-to-host connection, wherein the Internet is not part of the SA between the machines</a:t>
            </a:r>
          </a:p>
          <a:p>
            <a:pPr lvl="2"/>
            <a:r>
              <a:rPr lang="en-US" altLang="en-US" dirty="0" smtClean="0"/>
              <a:t>Two security devices in the stream securing the network between them</a:t>
            </a:r>
          </a:p>
          <a:p>
            <a:pPr lvl="2"/>
            <a:r>
              <a:rPr lang="en-US" altLang="en-US" dirty="0" smtClean="0"/>
              <a:t>A combination of the first two configurations</a:t>
            </a:r>
          </a:p>
          <a:p>
            <a:pPr lvl="2"/>
            <a:r>
              <a:rPr lang="en-US" altLang="en-US" dirty="0" smtClean="0"/>
              <a:t>User establishes an SA with the security gateway and then a separate SA with the desired server</a:t>
            </a:r>
          </a:p>
        </p:txBody>
      </p:sp>
    </p:spTree>
    <p:extLst>
      <p:ext uri="{BB962C8B-B14F-4D97-AF65-F5344CB8AC3E}">
        <p14:creationId xmlns:p14="http://schemas.microsoft.com/office/powerpoint/2010/main" val="197842642"/>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4953000"/>
            <a:ext cx="7924800" cy="457200"/>
          </a:xfrm>
        </p:spPr>
        <p:txBody>
          <a:bodyPr/>
          <a:lstStyle/>
          <a:p>
            <a:r>
              <a:rPr lang="en-US" dirty="0"/>
              <a:t>Figure 11.24 A host-to-host connection between two machines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0274" y="1905000"/>
            <a:ext cx="6283452" cy="2578567"/>
          </a:xfrm>
          <a:prstGeom prst="rect">
            <a:avLst/>
          </a:prstGeom>
        </p:spPr>
      </p:pic>
    </p:spTree>
    <p:extLst>
      <p:ext uri="{BB962C8B-B14F-4D97-AF65-F5344CB8AC3E}">
        <p14:creationId xmlns:p14="http://schemas.microsoft.com/office/powerpoint/2010/main" val="179902947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037945"/>
            <a:ext cx="7924800" cy="457200"/>
          </a:xfrm>
        </p:spPr>
        <p:txBody>
          <a:bodyPr/>
          <a:lstStyle/>
          <a:p>
            <a:r>
              <a:rPr lang="en-US" dirty="0"/>
              <a:t>Figure 11.25 Two security gateways with a tunnel across the Internet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2872" y="2209800"/>
            <a:ext cx="6558256" cy="2119884"/>
          </a:xfrm>
          <a:prstGeom prst="rect">
            <a:avLst/>
          </a:prstGeom>
        </p:spPr>
      </p:pic>
    </p:spTree>
    <p:extLst>
      <p:ext uri="{BB962C8B-B14F-4D97-AF65-F5344CB8AC3E}">
        <p14:creationId xmlns:p14="http://schemas.microsoft.com/office/powerpoint/2010/main" val="114295005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8312</TotalTime>
  <Words>28138</Words>
  <Application>Microsoft Office PowerPoint</Application>
  <PresentationFormat>On-screen Show (4:3)</PresentationFormat>
  <Paragraphs>1511</Paragraphs>
  <Slides>177</Slides>
  <Notes>154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177</vt:i4>
      </vt:variant>
    </vt:vector>
  </HeadingPairs>
  <TitlesOfParts>
    <vt:vector size="182" baseType="lpstr">
      <vt:lpstr>ヒラギノ角ゴ Pro W3</vt:lpstr>
      <vt:lpstr>Arial</vt:lpstr>
      <vt:lpstr>Calibri</vt:lpstr>
      <vt:lpstr>Century</vt:lpstr>
      <vt:lpstr>Office Theme</vt:lpstr>
      <vt:lpstr>Module 6 Authentication and Remote Access and Intrusion Detection Systems and Network Security – Part 1</vt:lpstr>
      <vt:lpstr>Module 6 Learning Objectives</vt:lpstr>
      <vt:lpstr>Module 6 Learning Resources</vt:lpstr>
      <vt:lpstr>Key Terms</vt:lpstr>
      <vt:lpstr>Key Terms (continued)</vt:lpstr>
      <vt:lpstr>Key Terms (continued)</vt:lpstr>
      <vt:lpstr>Key Terms (continued)</vt:lpstr>
      <vt:lpstr>Key Terms (continued)</vt:lpstr>
      <vt:lpstr>Introduction</vt:lpstr>
      <vt:lpstr>User, Group, and Role Management</vt:lpstr>
      <vt:lpstr>User</vt:lpstr>
      <vt:lpstr>User (continued)</vt:lpstr>
      <vt:lpstr>User (continued)</vt:lpstr>
      <vt:lpstr>PowerPoint Presentation</vt:lpstr>
      <vt:lpstr>Group</vt:lpstr>
      <vt:lpstr>PowerPoint Presentation</vt:lpstr>
      <vt:lpstr>PowerPoint Presentation</vt:lpstr>
      <vt:lpstr>Role</vt:lpstr>
      <vt:lpstr>Password Policies</vt:lpstr>
      <vt:lpstr>Domain Password Policy</vt:lpstr>
      <vt:lpstr>PowerPoint Presentation</vt:lpstr>
      <vt:lpstr>Single Sign-On</vt:lpstr>
      <vt:lpstr>PowerPoint Presentation</vt:lpstr>
      <vt:lpstr>Time of Day Restrictions</vt:lpstr>
      <vt:lpstr>PowerPoint Presentation</vt:lpstr>
      <vt:lpstr>Tokens</vt:lpstr>
      <vt:lpstr>PowerPoint Presentation</vt:lpstr>
      <vt:lpstr>Account and Password Expiration</vt:lpstr>
      <vt:lpstr>Security Controls and Permissions</vt:lpstr>
      <vt:lpstr>PowerPoint Presentation</vt:lpstr>
      <vt:lpstr>PowerPoint Presentation</vt:lpstr>
      <vt:lpstr>PowerPoint Presentation</vt:lpstr>
      <vt:lpstr>Access Control Lists</vt:lpstr>
      <vt:lpstr>PowerPoint Presentation</vt:lpstr>
      <vt:lpstr>PowerPoint Presentation</vt:lpstr>
      <vt:lpstr>PowerPoint Presentation</vt:lpstr>
      <vt:lpstr>Mandatory Access Control (MAC)</vt:lpstr>
      <vt:lpstr>PowerPoint Presentation</vt:lpstr>
      <vt:lpstr>Discretionary Access Control</vt:lpstr>
      <vt:lpstr>PowerPoint Presentation</vt:lpstr>
      <vt:lpstr>Role-Based Access Control (RBAC)</vt:lpstr>
      <vt:lpstr>Rule-Based Access Control</vt:lpstr>
      <vt:lpstr>Attribute-Based Access Control (ABAC)</vt:lpstr>
      <vt:lpstr>Account Expiration</vt:lpstr>
      <vt:lpstr>Preventing Data Loss or Theft</vt:lpstr>
      <vt:lpstr>The Remote Access Process</vt:lpstr>
      <vt:lpstr>The Remote Access Process (continued)</vt:lpstr>
      <vt:lpstr>Identification</vt:lpstr>
      <vt:lpstr>Authentication</vt:lpstr>
      <vt:lpstr>Authentication (continued)</vt:lpstr>
      <vt:lpstr>Authentication (continued)</vt:lpstr>
      <vt:lpstr>PowerPoint Presentation</vt:lpstr>
      <vt:lpstr>Authentication (continued)</vt:lpstr>
      <vt:lpstr>PowerPoint Presentation</vt:lpstr>
      <vt:lpstr>Authentication (continued)</vt:lpstr>
      <vt:lpstr>PowerPoint Presentation</vt:lpstr>
      <vt:lpstr>Authentication (continued)</vt:lpstr>
      <vt:lpstr>Authentication (continued)</vt:lpstr>
      <vt:lpstr>Authentication (continued)</vt:lpstr>
      <vt:lpstr>Authentication (continued)</vt:lpstr>
      <vt:lpstr>Authorization</vt:lpstr>
      <vt:lpstr>Module 6 Authentication and Remote Access and Intrusion Detection Systems and Network Security – Part 2</vt:lpstr>
      <vt:lpstr>Access Control</vt:lpstr>
      <vt:lpstr>Remote Access Methods</vt:lpstr>
      <vt:lpstr>IEEE 802.1x</vt:lpstr>
      <vt:lpstr>IEEE 802.1x (continued)</vt:lpstr>
      <vt:lpstr>RADIUS</vt:lpstr>
      <vt:lpstr>RADIUS (continued)</vt:lpstr>
      <vt:lpstr>PowerPoint Presentation</vt:lpstr>
      <vt:lpstr>RADIUS (continued)</vt:lpstr>
      <vt:lpstr>RADIUS (continued)</vt:lpstr>
      <vt:lpstr>RADIUS (continued)</vt:lpstr>
      <vt:lpstr>Terminal Access Controller Access  Control System+ (TACACS+)</vt:lpstr>
      <vt:lpstr>TACACS+ (continued)</vt:lpstr>
      <vt:lpstr>PowerPoint Presentation</vt:lpstr>
      <vt:lpstr>TACACS+ (continued)</vt:lpstr>
      <vt:lpstr>TACACS+ (continued)</vt:lpstr>
      <vt:lpstr>Authentication Protocols</vt:lpstr>
      <vt:lpstr>Authentication Protocols (continued)</vt:lpstr>
      <vt:lpstr>Authentication Protocols (continued)</vt:lpstr>
      <vt:lpstr>Authentication Protocols (continued)</vt:lpstr>
      <vt:lpstr>PowerPoint Presentation</vt:lpstr>
      <vt:lpstr>PowerPoint Presentation</vt:lpstr>
      <vt:lpstr>Authentication Protocols (continued)</vt:lpstr>
      <vt:lpstr>Authentication Protocols (continued)</vt:lpstr>
      <vt:lpstr>PowerPoint Presentation</vt:lpstr>
      <vt:lpstr>Authentication Protocols (continued)</vt:lpstr>
      <vt:lpstr>Authentication Protocols (continued)</vt:lpstr>
      <vt:lpstr>Authentication Protocols (continued)</vt:lpstr>
      <vt:lpstr>Authentication Protocols (continued)</vt:lpstr>
      <vt:lpstr>Authentication Protocols (continued)</vt:lpstr>
      <vt:lpstr>FTP/FTPS/SFTP</vt:lpstr>
      <vt:lpstr>VPNs</vt:lpstr>
      <vt:lpstr>PowerPoint Presentation</vt:lpstr>
      <vt:lpstr>IPsec</vt:lpstr>
      <vt:lpstr>IPsec (continued)</vt:lpstr>
      <vt:lpstr>IPsec (continued)</vt:lpstr>
      <vt:lpstr>PowerPoint Presentation</vt:lpstr>
      <vt:lpstr>PowerPoint Presentation</vt:lpstr>
      <vt:lpstr>PowerPoint Presentation</vt:lpstr>
      <vt:lpstr>PowerPoint Presentation</vt:lpstr>
      <vt:lpstr>IPsec (continued)</vt:lpstr>
      <vt:lpstr>PowerPoint Presentation</vt:lpstr>
      <vt:lpstr>PowerPoint Presentation</vt:lpstr>
      <vt:lpstr>PowerPoint Presentation</vt:lpstr>
      <vt:lpstr>PowerPoint Presentation</vt:lpstr>
      <vt:lpstr>PowerPoint Presentation</vt:lpstr>
      <vt:lpstr>IPsec (continued)</vt:lpstr>
      <vt:lpstr>PowerPoint Presentation</vt:lpstr>
      <vt:lpstr>Vulnerabilities of Remote Access Methods</vt:lpstr>
      <vt:lpstr>Module 6 Authentication and Remote Access and Intrusion Detection Systems and Network Security – Part 3</vt:lpstr>
      <vt:lpstr>Key Terms</vt:lpstr>
      <vt:lpstr>Key Terms (continued)</vt:lpstr>
      <vt:lpstr>Introduction</vt:lpstr>
      <vt:lpstr>History of Intrusion Detection Systems</vt:lpstr>
      <vt:lpstr>History of Intrusion Detection Systems (continued)</vt:lpstr>
      <vt:lpstr>History of Intrusion Detection Systems (continued)</vt:lpstr>
      <vt:lpstr>PowerPoint Presentation</vt:lpstr>
      <vt:lpstr>IDS Overview</vt:lpstr>
      <vt:lpstr>PowerPoint Presentation</vt:lpstr>
      <vt:lpstr>IDS Overview (continued)</vt:lpstr>
      <vt:lpstr>IDS Models</vt:lpstr>
      <vt:lpstr>IDS Models (continued)</vt:lpstr>
      <vt:lpstr>IDS Models (continued)</vt:lpstr>
      <vt:lpstr>Signatures</vt:lpstr>
      <vt:lpstr>Signatures (continued)</vt:lpstr>
      <vt:lpstr>False Positives and False Negatives</vt:lpstr>
      <vt:lpstr>Network-Based IDSs</vt:lpstr>
      <vt:lpstr>PowerPoint Presentation</vt:lpstr>
      <vt:lpstr>Network-Based IDSs (continued)</vt:lpstr>
      <vt:lpstr>Network-Based IDSs (continued)</vt:lpstr>
      <vt:lpstr>PowerPoint Presentation</vt:lpstr>
      <vt:lpstr>Network-Based IDSs (continued)</vt:lpstr>
      <vt:lpstr>Network-Based IDSs (continued)</vt:lpstr>
      <vt:lpstr>PowerPoint Presentation</vt:lpstr>
      <vt:lpstr>Network-Based IDSs (continued)</vt:lpstr>
      <vt:lpstr>PowerPoint Presentation</vt:lpstr>
      <vt:lpstr>PowerPoint Presentation</vt:lpstr>
      <vt:lpstr>Network-Based IDSs (continued)</vt:lpstr>
      <vt:lpstr>Advantages of a NIDS</vt:lpstr>
      <vt:lpstr>Disadvantages of a NIDS</vt:lpstr>
      <vt:lpstr>Active vs. Passive NIDSs</vt:lpstr>
      <vt:lpstr>NIDS Tools</vt:lpstr>
      <vt:lpstr>Host-Based IDSs</vt:lpstr>
      <vt:lpstr>Host-Based IDSs (continued)</vt:lpstr>
      <vt:lpstr>PowerPoint Presentation</vt:lpstr>
      <vt:lpstr>Host-Based IDSs (continued)</vt:lpstr>
      <vt:lpstr>Advantages of HIDSs</vt:lpstr>
      <vt:lpstr>Disadvantages of HIDSs</vt:lpstr>
      <vt:lpstr>Active vs. Passive HIDSs</vt:lpstr>
      <vt:lpstr>Resurgence and Advancement of HIDSs</vt:lpstr>
      <vt:lpstr>Resurgence and Advancement of HIDSs (continued)</vt:lpstr>
      <vt:lpstr>Module 6 Authentication and Remote Access and Intrusion Detection Systems and Network Security – Part 4</vt:lpstr>
      <vt:lpstr>Intrusion Prevention Systems</vt:lpstr>
      <vt:lpstr>Intrusion Prevention Systems (continued)</vt:lpstr>
      <vt:lpstr>Honeypots and Honeynets</vt:lpstr>
      <vt:lpstr>PowerPoint Presentation</vt:lpstr>
      <vt:lpstr>PowerPoint Presentation</vt:lpstr>
      <vt:lpstr>Tools</vt:lpstr>
      <vt:lpstr>Protocol Analyzer</vt:lpstr>
      <vt:lpstr>Protocol Analyzer (continued)</vt:lpstr>
      <vt:lpstr>Protocol Analyzer (continued)</vt:lpstr>
      <vt:lpstr>Protocol Analyzer (continued)</vt:lpstr>
      <vt:lpstr>Protocol Analyzer (continued)</vt:lpstr>
      <vt:lpstr>PowerPoint Presentation</vt:lpstr>
      <vt:lpstr>Protocol Analyzer (continued)</vt:lpstr>
      <vt:lpstr>PowerPoint Presentation</vt:lpstr>
      <vt:lpstr>Switched Port Analyzer</vt:lpstr>
      <vt:lpstr>PowerPoint Presentation</vt:lpstr>
      <vt:lpstr>Port Scanner</vt:lpstr>
      <vt:lpstr>Port Scanner (continued)</vt:lpstr>
      <vt:lpstr>Port Scanner (continued)</vt:lpstr>
      <vt:lpstr>Port Scanner (continued)</vt:lpstr>
      <vt:lpstr>Passive vs. Active Tools</vt:lpstr>
      <vt:lpstr>PowerPoint Presentation</vt:lpstr>
      <vt:lpstr>Banner Grabbing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Dee Mike</dc:creator>
  <cp:lastModifiedBy>Jianming Yong</cp:lastModifiedBy>
  <cp:revision>595</cp:revision>
  <cp:lastPrinted>2018-08-15T03:40:58Z</cp:lastPrinted>
  <dcterms:created xsi:type="dcterms:W3CDTF">2010-03-19T19:23:12Z</dcterms:created>
  <dcterms:modified xsi:type="dcterms:W3CDTF">2018-11-14T08:34:29Z</dcterms:modified>
</cp:coreProperties>
</file>